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1631" autoAdjust="0"/>
  </p:normalViewPr>
  <p:slideViewPr>
    <p:cSldViewPr snapToGrid="0">
      <p:cViewPr varScale="1">
        <p:scale>
          <a:sx n="71" d="100"/>
          <a:sy n="71" d="100"/>
        </p:scale>
        <p:origin x="1248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072AE974-F487-44A2-A616-52BEDD1144CC}"/>
    <pc:docChg chg="custSel modSld">
      <pc:chgData name="Kal Rabb" userId="3edf06299a4717ec" providerId="LiveId" clId="{072AE974-F487-44A2-A616-52BEDD1144CC}" dt="2018-10-31T14:27:19.247" v="9" actId="478"/>
      <pc:docMkLst>
        <pc:docMk/>
      </pc:docMkLst>
      <pc:sldChg chg="modSp">
        <pc:chgData name="Kal Rabb" userId="3edf06299a4717ec" providerId="LiveId" clId="{072AE974-F487-44A2-A616-52BEDD1144CC}" dt="2018-10-31T12:17:15.805" v="2" actId="14100"/>
        <pc:sldMkLst>
          <pc:docMk/>
          <pc:sldMk cId="1470525724" sldId="265"/>
        </pc:sldMkLst>
        <pc:spChg chg="mod">
          <ac:chgData name="Kal Rabb" userId="3edf06299a4717ec" providerId="LiveId" clId="{072AE974-F487-44A2-A616-52BEDD1144CC}" dt="2018-10-31T12:17:15.805" v="2" actId="14100"/>
          <ac:spMkLst>
            <pc:docMk/>
            <pc:sldMk cId="1470525724" sldId="265"/>
            <ac:spMk id="12290" creationId="{00000000-0000-0000-0000-000000000000}"/>
          </ac:spMkLst>
        </pc:spChg>
      </pc:sldChg>
      <pc:sldChg chg="modSp">
        <pc:chgData name="Kal Rabb" userId="3edf06299a4717ec" providerId="LiveId" clId="{072AE974-F487-44A2-A616-52BEDD1144CC}" dt="2018-10-31T12:17:25.047" v="3" actId="14100"/>
        <pc:sldMkLst>
          <pc:docMk/>
          <pc:sldMk cId="2941587885" sldId="266"/>
        </pc:sldMkLst>
        <pc:spChg chg="mod">
          <ac:chgData name="Kal Rabb" userId="3edf06299a4717ec" providerId="LiveId" clId="{072AE974-F487-44A2-A616-52BEDD1144CC}" dt="2018-10-31T12:17:25.047" v="3" actId="14100"/>
          <ac:spMkLst>
            <pc:docMk/>
            <pc:sldMk cId="2941587885" sldId="266"/>
            <ac:spMk id="13314" creationId="{00000000-0000-0000-0000-000000000000}"/>
          </ac:spMkLst>
        </pc:spChg>
      </pc:sldChg>
      <pc:sldChg chg="modSp">
        <pc:chgData name="Kal Rabb" userId="3edf06299a4717ec" providerId="LiveId" clId="{072AE974-F487-44A2-A616-52BEDD1144CC}" dt="2018-10-31T12:17:52.183" v="4" actId="1076"/>
        <pc:sldMkLst>
          <pc:docMk/>
          <pc:sldMk cId="3135470269" sldId="267"/>
        </pc:sldMkLst>
        <pc:spChg chg="mod">
          <ac:chgData name="Kal Rabb" userId="3edf06299a4717ec" providerId="LiveId" clId="{072AE974-F487-44A2-A616-52BEDD1144CC}" dt="2018-10-31T12:17:52.183" v="4" actId="1076"/>
          <ac:spMkLst>
            <pc:docMk/>
            <pc:sldMk cId="3135470269" sldId="267"/>
            <ac:spMk id="14341" creationId="{00000000-0000-0000-0000-000000000000}"/>
          </ac:spMkLst>
        </pc:spChg>
      </pc:sldChg>
      <pc:sldChg chg="modSp">
        <pc:chgData name="Kal Rabb" userId="3edf06299a4717ec" providerId="LiveId" clId="{072AE974-F487-44A2-A616-52BEDD1144CC}" dt="2018-10-31T12:18:08.744" v="5" actId="14100"/>
        <pc:sldMkLst>
          <pc:docMk/>
          <pc:sldMk cId="3197791112" sldId="270"/>
        </pc:sldMkLst>
        <pc:spChg chg="mod">
          <ac:chgData name="Kal Rabb" userId="3edf06299a4717ec" providerId="LiveId" clId="{072AE974-F487-44A2-A616-52BEDD1144CC}" dt="2018-10-31T12:18:08.744" v="5" actId="14100"/>
          <ac:spMkLst>
            <pc:docMk/>
            <pc:sldMk cId="3197791112" sldId="270"/>
            <ac:spMk id="17411" creationId="{00000000-0000-0000-0000-000000000000}"/>
          </ac:spMkLst>
        </pc:spChg>
      </pc:sldChg>
      <pc:sldChg chg="delSp">
        <pc:chgData name="Kal Rabb" userId="3edf06299a4717ec" providerId="LiveId" clId="{072AE974-F487-44A2-A616-52BEDD1144CC}" dt="2018-10-31T14:27:19.247" v="9" actId="478"/>
        <pc:sldMkLst>
          <pc:docMk/>
          <pc:sldMk cId="1766790893" sldId="273"/>
        </pc:sldMkLst>
        <pc:cxnChg chg="del">
          <ac:chgData name="Kal Rabb" userId="3edf06299a4717ec" providerId="LiveId" clId="{072AE974-F487-44A2-A616-52BEDD1144CC}" dt="2018-10-31T14:27:18.395" v="8" actId="478"/>
          <ac:cxnSpMkLst>
            <pc:docMk/>
            <pc:sldMk cId="1766790893" sldId="273"/>
            <ac:cxnSpMk id="20518" creationId="{00000000-0000-0000-0000-000000000000}"/>
          </ac:cxnSpMkLst>
        </pc:cxnChg>
        <pc:cxnChg chg="del">
          <ac:chgData name="Kal Rabb" userId="3edf06299a4717ec" providerId="LiveId" clId="{072AE974-F487-44A2-A616-52BEDD1144CC}" dt="2018-10-31T14:27:19.247" v="9" actId="478"/>
          <ac:cxnSpMkLst>
            <pc:docMk/>
            <pc:sldMk cId="1766790893" sldId="273"/>
            <ac:cxnSpMk id="20519" creationId="{00000000-0000-0000-0000-000000000000}"/>
          </ac:cxnSpMkLst>
        </pc:cxnChg>
      </pc:sldChg>
      <pc:sldChg chg="modSp">
        <pc:chgData name="Kal Rabb" userId="3edf06299a4717ec" providerId="LiveId" clId="{072AE974-F487-44A2-A616-52BEDD1144CC}" dt="2018-10-31T12:19:12.925" v="6" actId="14100"/>
        <pc:sldMkLst>
          <pc:docMk/>
          <pc:sldMk cId="3660926184" sldId="280"/>
        </pc:sldMkLst>
        <pc:spChg chg="mod">
          <ac:chgData name="Kal Rabb" userId="3edf06299a4717ec" providerId="LiveId" clId="{072AE974-F487-44A2-A616-52BEDD1144CC}" dt="2018-10-31T12:19:12.925" v="6" actId="14100"/>
          <ac:spMkLst>
            <pc:docMk/>
            <pc:sldMk cId="3660926184" sldId="280"/>
            <ac:spMk id="27650" creationId="{00000000-0000-0000-0000-000000000000}"/>
          </ac:spMkLst>
        </pc:spChg>
      </pc:sldChg>
      <pc:sldChg chg="modSp">
        <pc:chgData name="Kal Rabb" userId="3edf06299a4717ec" providerId="LiveId" clId="{072AE974-F487-44A2-A616-52BEDD1144CC}" dt="2018-10-31T12:19:24.361" v="7" actId="14100"/>
        <pc:sldMkLst>
          <pc:docMk/>
          <pc:sldMk cId="1599924651" sldId="282"/>
        </pc:sldMkLst>
        <pc:spChg chg="mod">
          <ac:chgData name="Kal Rabb" userId="3edf06299a4717ec" providerId="LiveId" clId="{072AE974-F487-44A2-A616-52BEDD1144CC}" dt="2018-10-31T12:19:24.361" v="7" actId="14100"/>
          <ac:spMkLst>
            <pc:docMk/>
            <pc:sldMk cId="1599924651" sldId="282"/>
            <ac:spMk id="307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QA Conflicts: Accuracy and Speed (Processing algorithms/ big data); Ease of Use and Security;  Modifiability and Performance (more components more interfaces more overhead)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51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SDP: If you build on top of quicksand, your castle will sink</a:t>
            </a:r>
            <a:br>
              <a:rPr lang="en-US" dirty="0"/>
            </a:br>
            <a:r>
              <a:rPr lang="en-US" dirty="0"/>
              <a:t>Interface Segregation Principle: If you are only using public APIs, don’t be forced to implement OAuth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015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51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Architecture Design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17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28961" y="286605"/>
            <a:ext cx="8580863" cy="844728"/>
          </a:xfrm>
        </p:spPr>
        <p:txBody>
          <a:bodyPr/>
          <a:lstStyle/>
          <a:p>
            <a:r>
              <a:rPr lang="en-US" altLang="en-US" dirty="0"/>
              <a:t>Attribute Driven Design “Strategy”</a:t>
            </a:r>
          </a:p>
        </p:txBody>
      </p:sp>
      <p:grpSp>
        <p:nvGrpSpPr>
          <p:cNvPr id="12291" name="Group 22"/>
          <p:cNvGrpSpPr>
            <a:grpSpLocks/>
          </p:cNvGrpSpPr>
          <p:nvPr/>
        </p:nvGrpSpPr>
        <p:grpSpPr bwMode="auto">
          <a:xfrm>
            <a:off x="1143000" y="1371600"/>
            <a:ext cx="4876800" cy="4267200"/>
            <a:chOff x="2057400" y="1219200"/>
            <a:chExt cx="4876800" cy="4267200"/>
          </a:xfrm>
        </p:grpSpPr>
        <p:sp>
          <p:nvSpPr>
            <p:cNvPr id="12296" name="Rectangle 1"/>
            <p:cNvSpPr>
              <a:spLocks noChangeArrowheads="1"/>
            </p:cNvSpPr>
            <p:nvPr/>
          </p:nvSpPr>
          <p:spPr bwMode="auto">
            <a:xfrm>
              <a:off x="2057400" y="1219200"/>
              <a:ext cx="4876800" cy="1143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12297" name="Rectangle 4"/>
            <p:cNvSpPr>
              <a:spLocks noChangeArrowheads="1"/>
            </p:cNvSpPr>
            <p:nvPr/>
          </p:nvSpPr>
          <p:spPr bwMode="auto">
            <a:xfrm>
              <a:off x="2057400" y="2819400"/>
              <a:ext cx="4876800" cy="1143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12298" name="Rectangle 5"/>
            <p:cNvSpPr>
              <a:spLocks noChangeArrowheads="1"/>
            </p:cNvSpPr>
            <p:nvPr/>
          </p:nvSpPr>
          <p:spPr bwMode="auto">
            <a:xfrm>
              <a:off x="2057400" y="4343400"/>
              <a:ext cx="4876800" cy="1143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12299" name="TextBox 3"/>
            <p:cNvSpPr txBox="1">
              <a:spLocks noChangeArrowheads="1"/>
            </p:cNvSpPr>
            <p:nvPr/>
          </p:nvSpPr>
          <p:spPr bwMode="auto">
            <a:xfrm>
              <a:off x="2209800" y="1295400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12300" name="TextBox 6"/>
            <p:cNvSpPr txBox="1">
              <a:spLocks noChangeArrowheads="1"/>
            </p:cNvSpPr>
            <p:nvPr/>
          </p:nvSpPr>
          <p:spPr bwMode="auto">
            <a:xfrm>
              <a:off x="2209800" y="2895600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12301" name="TextBox 7"/>
            <p:cNvSpPr txBox="1">
              <a:spLocks noChangeArrowheads="1"/>
            </p:cNvSpPr>
            <p:nvPr/>
          </p:nvSpPr>
          <p:spPr bwMode="auto">
            <a:xfrm>
              <a:off x="2209800" y="4419600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cxnSp>
          <p:nvCxnSpPr>
            <p:cNvPr id="12302" name="Straight Connector 9"/>
            <p:cNvCxnSpPr>
              <a:cxnSpLocks noChangeShapeType="1"/>
              <a:stCxn id="12296" idx="2"/>
              <a:endCxn id="12297" idx="0"/>
            </p:cNvCxnSpPr>
            <p:nvPr/>
          </p:nvCxnSpPr>
          <p:spPr bwMode="auto">
            <a:xfrm>
              <a:off x="4495800" y="2362200"/>
              <a:ext cx="0" cy="45720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3" name="Straight Connector 11"/>
            <p:cNvCxnSpPr>
              <a:cxnSpLocks noChangeShapeType="1"/>
              <a:stCxn id="12297" idx="2"/>
              <a:endCxn id="12298" idx="0"/>
            </p:cNvCxnSpPr>
            <p:nvPr/>
          </p:nvCxnSpPr>
          <p:spPr bwMode="auto">
            <a:xfrm>
              <a:off x="4495800" y="3962400"/>
              <a:ext cx="0" cy="38100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04" name="TextBox 12"/>
            <p:cNvSpPr txBox="1">
              <a:spLocks noChangeArrowheads="1"/>
            </p:cNvSpPr>
            <p:nvPr/>
          </p:nvSpPr>
          <p:spPr bwMode="auto">
            <a:xfrm>
              <a:off x="2362200" y="1905000"/>
              <a:ext cx="8345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Views</a:t>
              </a:r>
            </a:p>
          </p:txBody>
        </p:sp>
        <p:sp>
          <p:nvSpPr>
            <p:cNvPr id="12305" name="TextBox 13"/>
            <p:cNvSpPr txBox="1">
              <a:spLocks noChangeArrowheads="1"/>
            </p:cNvSpPr>
            <p:nvPr/>
          </p:nvSpPr>
          <p:spPr bwMode="auto">
            <a:xfrm>
              <a:off x="2209800" y="3505200"/>
              <a:ext cx="12875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Controller</a:t>
              </a:r>
            </a:p>
          </p:txBody>
        </p:sp>
        <p:sp>
          <p:nvSpPr>
            <p:cNvPr id="12306" name="TextBox 14"/>
            <p:cNvSpPr txBox="1">
              <a:spLocks noChangeArrowheads="1"/>
            </p:cNvSpPr>
            <p:nvPr/>
          </p:nvSpPr>
          <p:spPr bwMode="auto">
            <a:xfrm>
              <a:off x="2209800" y="5029200"/>
              <a:ext cx="9797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Models</a:t>
              </a:r>
            </a:p>
          </p:txBody>
        </p:sp>
        <p:sp>
          <p:nvSpPr>
            <p:cNvPr id="12307" name="TextBox 15"/>
            <p:cNvSpPr txBox="1">
              <a:spLocks noChangeArrowheads="1"/>
            </p:cNvSpPr>
            <p:nvPr/>
          </p:nvSpPr>
          <p:spPr bwMode="auto">
            <a:xfrm>
              <a:off x="3962400" y="3505200"/>
              <a:ext cx="9284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Broker</a:t>
              </a:r>
            </a:p>
          </p:txBody>
        </p:sp>
        <p:sp>
          <p:nvSpPr>
            <p:cNvPr id="12308" name="TextBox 16"/>
            <p:cNvSpPr txBox="1">
              <a:spLocks noChangeArrowheads="1"/>
            </p:cNvSpPr>
            <p:nvPr/>
          </p:nvSpPr>
          <p:spPr bwMode="auto">
            <a:xfrm>
              <a:off x="3733800" y="4419600"/>
              <a:ext cx="17235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Microservices</a:t>
              </a:r>
            </a:p>
          </p:txBody>
        </p:sp>
        <p:sp>
          <p:nvSpPr>
            <p:cNvPr id="12309" name="TextBox 17"/>
            <p:cNvSpPr txBox="1">
              <a:spLocks noChangeArrowheads="1"/>
            </p:cNvSpPr>
            <p:nvPr/>
          </p:nvSpPr>
          <p:spPr bwMode="auto">
            <a:xfrm>
              <a:off x="5638800" y="5029200"/>
              <a:ext cx="10695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Pipeline</a:t>
              </a:r>
            </a:p>
          </p:txBody>
        </p:sp>
        <p:sp>
          <p:nvSpPr>
            <p:cNvPr id="12310" name="TextBox 18"/>
            <p:cNvSpPr txBox="1">
              <a:spLocks noChangeArrowheads="1"/>
            </p:cNvSpPr>
            <p:nvPr/>
          </p:nvSpPr>
          <p:spPr bwMode="auto">
            <a:xfrm>
              <a:off x="3962400" y="1295400"/>
              <a:ext cx="7617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Apps</a:t>
              </a:r>
            </a:p>
          </p:txBody>
        </p:sp>
        <p:sp>
          <p:nvSpPr>
            <p:cNvPr id="12311" name="TextBox 19"/>
            <p:cNvSpPr txBox="1">
              <a:spLocks noChangeArrowheads="1"/>
            </p:cNvSpPr>
            <p:nvPr/>
          </p:nvSpPr>
          <p:spPr bwMode="auto">
            <a:xfrm>
              <a:off x="3429000" y="2895600"/>
              <a:ext cx="221086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Publish-Subscribe</a:t>
              </a:r>
            </a:p>
          </p:txBody>
        </p:sp>
        <p:sp>
          <p:nvSpPr>
            <p:cNvPr id="12312" name="TextBox 20"/>
            <p:cNvSpPr txBox="1">
              <a:spLocks noChangeArrowheads="1"/>
            </p:cNvSpPr>
            <p:nvPr/>
          </p:nvSpPr>
          <p:spPr bwMode="auto">
            <a:xfrm>
              <a:off x="3733800" y="5029200"/>
              <a:ext cx="1556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Map-Reduce</a:t>
              </a:r>
            </a:p>
          </p:txBody>
        </p:sp>
      </p:grpSp>
      <p:sp>
        <p:nvSpPr>
          <p:cNvPr id="12292" name="TextBox 23"/>
          <p:cNvSpPr txBox="1">
            <a:spLocks noChangeArrowheads="1"/>
          </p:cNvSpPr>
          <p:nvPr/>
        </p:nvSpPr>
        <p:spPr bwMode="auto">
          <a:xfrm>
            <a:off x="7239000" y="3048000"/>
            <a:ext cx="152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2000"/>
              <a:t>Allocate Functions</a:t>
            </a:r>
          </a:p>
        </p:txBody>
      </p:sp>
      <p:sp>
        <p:nvSpPr>
          <p:cNvPr id="12293" name="Right Arrow 24"/>
          <p:cNvSpPr>
            <a:spLocks noChangeArrowheads="1"/>
          </p:cNvSpPr>
          <p:nvPr/>
        </p:nvSpPr>
        <p:spPr bwMode="auto">
          <a:xfrm rot="-8319132">
            <a:off x="6159500" y="2320925"/>
            <a:ext cx="9144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endParaRPr lang="en-US" altLang="en-US" sz="2000" b="0">
              <a:latin typeface="Arial" panose="020B0604020202020204" pitchFamily="34" charset="0"/>
            </a:endParaRPr>
          </a:p>
        </p:txBody>
      </p:sp>
      <p:sp>
        <p:nvSpPr>
          <p:cNvPr id="12294" name="Right Arrow 26"/>
          <p:cNvSpPr>
            <a:spLocks noChangeArrowheads="1"/>
          </p:cNvSpPr>
          <p:nvPr/>
        </p:nvSpPr>
        <p:spPr bwMode="auto">
          <a:xfrm rot="8415799">
            <a:off x="6240463" y="4448175"/>
            <a:ext cx="9144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endParaRPr lang="en-US" altLang="en-US" sz="2000" b="0">
              <a:latin typeface="Arial" panose="020B0604020202020204" pitchFamily="34" charset="0"/>
            </a:endParaRPr>
          </a:p>
        </p:txBody>
      </p:sp>
      <p:sp>
        <p:nvSpPr>
          <p:cNvPr id="12295" name="Right Arrow 27"/>
          <p:cNvSpPr>
            <a:spLocks noChangeArrowheads="1"/>
          </p:cNvSpPr>
          <p:nvPr/>
        </p:nvSpPr>
        <p:spPr bwMode="auto">
          <a:xfrm rot="10800000">
            <a:off x="6248400" y="3276600"/>
            <a:ext cx="9144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endParaRPr lang="en-US" altLang="en-US" sz="2000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525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94496"/>
          </a:xfrm>
        </p:spPr>
        <p:txBody>
          <a:bodyPr/>
          <a:lstStyle/>
          <a:p>
            <a:r>
              <a:rPr lang="en-US" altLang="en-US" dirty="0"/>
              <a:t>Function Driven Design</a:t>
            </a:r>
          </a:p>
        </p:txBody>
      </p:sp>
      <p:grpSp>
        <p:nvGrpSpPr>
          <p:cNvPr id="13315" name="Group 91"/>
          <p:cNvGrpSpPr>
            <a:grpSpLocks/>
          </p:cNvGrpSpPr>
          <p:nvPr/>
        </p:nvGrpSpPr>
        <p:grpSpPr bwMode="auto">
          <a:xfrm>
            <a:off x="533400" y="1447800"/>
            <a:ext cx="7848600" cy="4495800"/>
            <a:chOff x="533400" y="1447800"/>
            <a:chExt cx="7848600" cy="4495801"/>
          </a:xfrm>
        </p:grpSpPr>
        <p:sp>
          <p:nvSpPr>
            <p:cNvPr id="4" name="Rectangle 3"/>
            <p:cNvSpPr/>
            <p:nvPr/>
          </p:nvSpPr>
          <p:spPr bwMode="auto">
            <a:xfrm>
              <a:off x="533400" y="1447800"/>
              <a:ext cx="1752600" cy="9906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971800" y="2590800"/>
              <a:ext cx="1219200" cy="838200"/>
            </a:xfrm>
            <a:prstGeom prst="rect">
              <a:avLst/>
            </a:prstGeom>
            <a:noFill/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971800" y="3810001"/>
              <a:ext cx="1219200" cy="838200"/>
            </a:xfrm>
            <a:prstGeom prst="rect">
              <a:avLst/>
            </a:prstGeom>
            <a:noFill/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4103" name="Rectangle 6"/>
            <p:cNvSpPr>
              <a:spLocks noChangeArrowheads="1"/>
            </p:cNvSpPr>
            <p:nvPr/>
          </p:nvSpPr>
          <p:spPr bwMode="auto">
            <a:xfrm>
              <a:off x="2895600" y="5105401"/>
              <a:ext cx="1371600" cy="838200"/>
            </a:xfrm>
            <a:prstGeom prst="rect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104" name="Rectangle 7"/>
            <p:cNvSpPr>
              <a:spLocks noChangeArrowheads="1"/>
            </p:cNvSpPr>
            <p:nvPr/>
          </p:nvSpPr>
          <p:spPr bwMode="auto">
            <a:xfrm>
              <a:off x="914400" y="5105401"/>
              <a:ext cx="1219200" cy="838200"/>
            </a:xfrm>
            <a:prstGeom prst="rect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3322" name="Rectangle 8"/>
            <p:cNvSpPr>
              <a:spLocks noChangeArrowheads="1"/>
            </p:cNvSpPr>
            <p:nvPr/>
          </p:nvSpPr>
          <p:spPr bwMode="auto">
            <a:xfrm>
              <a:off x="4999446" y="2590800"/>
              <a:ext cx="12954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3323" name="Rectangle 9"/>
            <p:cNvSpPr>
              <a:spLocks noChangeArrowheads="1"/>
            </p:cNvSpPr>
            <p:nvPr/>
          </p:nvSpPr>
          <p:spPr bwMode="auto">
            <a:xfrm>
              <a:off x="5075646" y="3886200"/>
              <a:ext cx="1172754" cy="6858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81800" y="1447800"/>
              <a:ext cx="14478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3325" name="TextBox 11"/>
            <p:cNvSpPr txBox="1">
              <a:spLocks noChangeArrowheads="1"/>
            </p:cNvSpPr>
            <p:nvPr/>
          </p:nvSpPr>
          <p:spPr bwMode="auto">
            <a:xfrm>
              <a:off x="533400" y="1524000"/>
              <a:ext cx="1757211" cy="867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Requirements: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Domain functions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Quality attributes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Use cases</a:t>
              </a:r>
            </a:p>
          </p:txBody>
        </p:sp>
        <p:sp>
          <p:nvSpPr>
            <p:cNvPr id="13326" name="TextBox 12"/>
            <p:cNvSpPr txBox="1">
              <a:spLocks noChangeArrowheads="1"/>
            </p:cNvSpPr>
            <p:nvPr/>
          </p:nvSpPr>
          <p:spPr bwMode="auto">
            <a:xfrm>
              <a:off x="2921752" y="2590800"/>
              <a:ext cx="128913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Drivers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Subset</a:t>
              </a:r>
            </a:p>
          </p:txBody>
        </p:sp>
        <p:sp>
          <p:nvSpPr>
            <p:cNvPr id="13327" name="TextBox 13"/>
            <p:cNvSpPr txBox="1">
              <a:spLocks noChangeArrowheads="1"/>
            </p:cNvSpPr>
            <p:nvPr/>
          </p:nvSpPr>
          <p:spPr bwMode="auto">
            <a:xfrm>
              <a:off x="3094403" y="3810000"/>
              <a:ext cx="104067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Quality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Attribute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Scenarios</a:t>
              </a:r>
            </a:p>
          </p:txBody>
        </p:sp>
        <p:sp>
          <p:nvSpPr>
            <p:cNvPr id="13328" name="TextBox 14"/>
            <p:cNvSpPr txBox="1">
              <a:spLocks noChangeArrowheads="1"/>
            </p:cNvSpPr>
            <p:nvPr/>
          </p:nvSpPr>
          <p:spPr bwMode="auto">
            <a:xfrm>
              <a:off x="914400" y="5181600"/>
              <a:ext cx="1239442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“Catalog”</a:t>
              </a:r>
            </a:p>
          </p:txBody>
        </p:sp>
        <p:sp>
          <p:nvSpPr>
            <p:cNvPr id="13329" name="TextBox 15"/>
            <p:cNvSpPr txBox="1">
              <a:spLocks noChangeArrowheads="1"/>
            </p:cNvSpPr>
            <p:nvPr/>
          </p:nvSpPr>
          <p:spPr bwMode="auto">
            <a:xfrm>
              <a:off x="2895600" y="5181600"/>
              <a:ext cx="13716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 and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tactics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selection</a:t>
              </a:r>
            </a:p>
          </p:txBody>
        </p:sp>
        <p:sp>
          <p:nvSpPr>
            <p:cNvPr id="13330" name="TextBox 16"/>
            <p:cNvSpPr txBox="1">
              <a:spLocks noChangeArrowheads="1"/>
            </p:cNvSpPr>
            <p:nvPr/>
          </p:nvSpPr>
          <p:spPr bwMode="auto">
            <a:xfrm>
              <a:off x="4940654" y="2590800"/>
              <a:ext cx="1455848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Module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decomposition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</p:txBody>
        </p:sp>
        <p:sp>
          <p:nvSpPr>
            <p:cNvPr id="13331" name="TextBox 17"/>
            <p:cNvSpPr txBox="1">
              <a:spLocks noChangeArrowheads="1"/>
            </p:cNvSpPr>
            <p:nvPr/>
          </p:nvSpPr>
          <p:spPr bwMode="auto">
            <a:xfrm>
              <a:off x="5105400" y="3886200"/>
              <a:ext cx="106679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decision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analysis</a:t>
              </a:r>
            </a:p>
          </p:txBody>
        </p:sp>
        <p:sp>
          <p:nvSpPr>
            <p:cNvPr id="13332" name="TextBox 18"/>
            <p:cNvSpPr txBox="1">
              <a:spLocks noChangeArrowheads="1"/>
            </p:cNvSpPr>
            <p:nvPr/>
          </p:nvSpPr>
          <p:spPr bwMode="auto">
            <a:xfrm>
              <a:off x="6629400" y="1524000"/>
              <a:ext cx="1752600" cy="674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Documentation</a:t>
              </a:r>
            </a:p>
          </p:txBody>
        </p:sp>
        <p:cxnSp>
          <p:nvCxnSpPr>
            <p:cNvPr id="13333" name="Straight Arrow Connector 19"/>
            <p:cNvCxnSpPr>
              <a:cxnSpLocks noChangeShapeType="1"/>
            </p:cNvCxnSpPr>
            <p:nvPr/>
          </p:nvCxnSpPr>
          <p:spPr bwMode="auto">
            <a:xfrm>
              <a:off x="2286000" y="1600200"/>
              <a:ext cx="44958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hape 24"/>
            <p:cNvCxnSpPr>
              <a:stCxn id="13326" idx="0"/>
            </p:cNvCxnSpPr>
            <p:nvPr/>
          </p:nvCxnSpPr>
          <p:spPr bwMode="auto">
            <a:xfrm rot="16200000" flipV="1">
              <a:off x="2659857" y="1683543"/>
              <a:ext cx="533400" cy="1281113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>
              <a:stCxn id="5" idx="2"/>
              <a:endCxn id="6" idx="0"/>
            </p:cNvCxnSpPr>
            <p:nvPr/>
          </p:nvCxnSpPr>
          <p:spPr bwMode="auto">
            <a:xfrm>
              <a:off x="3581400" y="3429000"/>
              <a:ext cx="0" cy="381000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6" idx="2"/>
              <a:endCxn id="4103" idx="0"/>
            </p:cNvCxnSpPr>
            <p:nvPr/>
          </p:nvCxnSpPr>
          <p:spPr bwMode="auto">
            <a:xfrm>
              <a:off x="3581400" y="4648201"/>
              <a:ext cx="0" cy="457200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20" name="Straight Arrow Connector 31"/>
            <p:cNvCxnSpPr>
              <a:cxnSpLocks noChangeShapeType="1"/>
              <a:stCxn id="4104" idx="3"/>
              <a:endCxn id="13329" idx="1"/>
            </p:cNvCxnSpPr>
            <p:nvPr/>
          </p:nvCxnSpPr>
          <p:spPr bwMode="auto">
            <a:xfrm>
              <a:off x="2133600" y="5524501"/>
              <a:ext cx="762000" cy="26988"/>
            </a:xfrm>
            <a:prstGeom prst="straightConnector1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4121" name="Shape 36"/>
            <p:cNvCxnSpPr>
              <a:cxnSpLocks noChangeShapeType="1"/>
              <a:stCxn id="13330" idx="0"/>
            </p:cNvCxnSpPr>
            <p:nvPr/>
          </p:nvCxnSpPr>
          <p:spPr bwMode="auto">
            <a:xfrm rot="16200000" flipV="1">
              <a:off x="4358482" y="1280318"/>
              <a:ext cx="533400" cy="2087563"/>
            </a:xfrm>
            <a:prstGeom prst="bentConnector2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 type="arrow" w="med" len="med"/>
              <a:tailEnd/>
            </a:ln>
          </p:spPr>
        </p:cxnSp>
        <p:cxnSp>
          <p:nvCxnSpPr>
            <p:cNvPr id="13339" name="Straight Arrow Connector 40"/>
            <p:cNvCxnSpPr>
              <a:cxnSpLocks noChangeShapeType="1"/>
              <a:stCxn id="13322" idx="2"/>
              <a:endCxn id="13323" idx="0"/>
            </p:cNvCxnSpPr>
            <p:nvPr/>
          </p:nvCxnSpPr>
          <p:spPr bwMode="auto">
            <a:xfrm>
              <a:off x="5647146" y="3429000"/>
              <a:ext cx="14877" cy="457200"/>
            </a:xfrm>
            <a:prstGeom prst="straightConnector1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Shape 45"/>
            <p:cNvCxnSpPr>
              <a:stCxn id="13323" idx="3"/>
              <a:endCxn id="11" idx="2"/>
            </p:cNvCxnSpPr>
            <p:nvPr/>
          </p:nvCxnSpPr>
          <p:spPr bwMode="auto">
            <a:xfrm flipV="1">
              <a:off x="6248400" y="2286000"/>
              <a:ext cx="1257300" cy="1943100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24" name="Elbow Connector 87"/>
            <p:cNvCxnSpPr>
              <a:cxnSpLocks noChangeShapeType="1"/>
              <a:stCxn id="13329" idx="3"/>
              <a:endCxn id="13330" idx="1"/>
            </p:cNvCxnSpPr>
            <p:nvPr/>
          </p:nvCxnSpPr>
          <p:spPr bwMode="auto">
            <a:xfrm flipV="1">
              <a:off x="4267200" y="2960688"/>
              <a:ext cx="673100" cy="259080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 type="arrow" w="med" len="med"/>
              <a:tailEnd type="arrow" w="med" len="med"/>
            </a:ln>
          </p:spPr>
        </p:cxnSp>
      </p:grpSp>
      <p:cxnSp>
        <p:nvCxnSpPr>
          <p:cNvPr id="13316" name="Straight Connector 2"/>
          <p:cNvCxnSpPr>
            <a:cxnSpLocks noChangeShapeType="1"/>
            <a:stCxn id="13323" idx="1"/>
            <a:endCxn id="6" idx="3"/>
          </p:cNvCxnSpPr>
          <p:nvPr/>
        </p:nvCxnSpPr>
        <p:spPr bwMode="auto">
          <a:xfrm flipH="1">
            <a:off x="4191000" y="4229100"/>
            <a:ext cx="884238" cy="0"/>
          </a:xfrm>
          <a:prstGeom prst="line">
            <a:avLst/>
          </a:prstGeom>
          <a:noFill/>
          <a:ln w="38100" algn="ctr">
            <a:solidFill>
              <a:srgbClr val="C000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41587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Functionality-Based Architectural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Clr>
                <a:schemeClr val="tx1">
                  <a:lumMod val="95000"/>
                  <a:lumOff val="5000"/>
                </a:schemeClr>
              </a:buClr>
              <a:buFont typeface="Symbol" pitchFamily="18" charset="2"/>
              <a:buNone/>
              <a:defRPr/>
            </a:pPr>
            <a:r>
              <a:rPr lang="en-US" dirty="0">
                <a:latin typeface="Helvetica" pitchFamily="34" charset="0"/>
              </a:rPr>
              <a:t>Starting from </a:t>
            </a:r>
            <a:r>
              <a:rPr lang="en-US" b="1" dirty="0">
                <a:latin typeface="Helvetica" pitchFamily="34" charset="0"/>
              </a:rPr>
              <a:t>functional requirements </a:t>
            </a:r>
            <a:r>
              <a:rPr lang="en-US" dirty="0">
                <a:latin typeface="Helvetica" pitchFamily="34" charset="0"/>
              </a:rPr>
              <a:t>…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Define </a:t>
            </a:r>
            <a:r>
              <a:rPr lang="en-US" b="1" dirty="0">
                <a:latin typeface="Helvetica" pitchFamily="34" charset="0"/>
              </a:rPr>
              <a:t>system context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b="1" dirty="0">
                <a:latin typeface="Helvetica" pitchFamily="34" charset="0"/>
              </a:rPr>
              <a:t>Identify subsystems</a:t>
            </a:r>
            <a:r>
              <a:rPr lang="en-US" dirty="0">
                <a:latin typeface="Helvetica" pitchFamily="34" charset="0"/>
              </a:rPr>
              <a:t> (</a:t>
            </a:r>
            <a:r>
              <a:rPr lang="en-US" b="1" dirty="0">
                <a:latin typeface="Helvetica" pitchFamily="34" charset="0"/>
              </a:rPr>
              <a:t>first order</a:t>
            </a:r>
            <a:r>
              <a:rPr lang="en-US" dirty="0">
                <a:latin typeface="Helvetica" pitchFamily="34" charset="0"/>
              </a:rPr>
              <a:t> functional abstractions)</a:t>
            </a:r>
          </a:p>
          <a:p>
            <a:pPr lvl="1"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Top down, step wise refinement</a:t>
            </a:r>
          </a:p>
          <a:p>
            <a:pPr lvl="1"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Is a bottom up approach ever advised?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b="1" dirty="0">
                <a:latin typeface="Helvetica" pitchFamily="34" charset="0"/>
              </a:rPr>
              <a:t>Decompose</a:t>
            </a:r>
            <a:r>
              <a:rPr lang="en-US" dirty="0">
                <a:latin typeface="Helvetica" pitchFamily="34" charset="0"/>
              </a:rPr>
              <a:t> into </a:t>
            </a:r>
            <a:r>
              <a:rPr lang="en-US" b="1" dirty="0">
                <a:latin typeface="Helvetica" pitchFamily="34" charset="0"/>
              </a:rPr>
              <a:t>modules</a:t>
            </a:r>
            <a:r>
              <a:rPr lang="en-US" dirty="0">
                <a:latin typeface="Helvetica" pitchFamily="34" charset="0"/>
              </a:rPr>
              <a:t> (</a:t>
            </a:r>
            <a:r>
              <a:rPr lang="en-US" b="1" dirty="0">
                <a:latin typeface="Helvetica" pitchFamily="34" charset="0"/>
              </a:rPr>
              <a:t>second order</a:t>
            </a:r>
            <a:r>
              <a:rPr lang="en-US" dirty="0">
                <a:latin typeface="Helvetica" pitchFamily="34" charset="0"/>
              </a:rPr>
              <a:t> functional abstractions)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Describe in system views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Output artifact is the </a:t>
            </a:r>
            <a:r>
              <a:rPr lang="en-US" b="1" dirty="0">
                <a:latin typeface="Helvetica" pitchFamily="34" charset="0"/>
              </a:rPr>
              <a:t>application architecture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134101" y="2362200"/>
            <a:ext cx="18954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002060"/>
                </a:solidFill>
                <a:latin typeface="Helvetica" panose="020B0604020202020204" pitchFamily="34" charset="0"/>
              </a:rPr>
              <a:t>Abstraction</a:t>
            </a:r>
          </a:p>
        </p:txBody>
      </p:sp>
      <p:sp>
        <p:nvSpPr>
          <p:cNvPr id="14341" name="Down Arrow 5"/>
          <p:cNvSpPr>
            <a:spLocks noChangeArrowheads="1"/>
          </p:cNvSpPr>
          <p:nvPr/>
        </p:nvSpPr>
        <p:spPr bwMode="auto">
          <a:xfrm>
            <a:off x="7621511" y="2815368"/>
            <a:ext cx="457200" cy="2133600"/>
          </a:xfrm>
          <a:prstGeom prst="downArrow">
            <a:avLst>
              <a:gd name="adj1" fmla="val 50000"/>
              <a:gd name="adj2" fmla="val 49994"/>
            </a:avLst>
          </a:prstGeom>
          <a:solidFill>
            <a:srgbClr val="002060"/>
          </a:solidFill>
          <a:ln w="38100" algn="ctr">
            <a:solidFill>
              <a:srgbClr val="002060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6642101" y="4876800"/>
            <a:ext cx="10223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2060"/>
                </a:solidFill>
                <a:latin typeface="Helvetica" panose="020B0604020202020204" pitchFamily="34" charset="0"/>
              </a:rPr>
              <a:t>Detail</a:t>
            </a:r>
          </a:p>
        </p:txBody>
      </p:sp>
    </p:spTree>
    <p:extLst>
      <p:ext uri="{BB962C8B-B14F-4D97-AF65-F5344CB8AC3E}">
        <p14:creationId xmlns:p14="http://schemas.microsoft.com/office/powerpoint/2010/main" val="3135470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Estimate Quality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Tx/>
            </a:pPr>
            <a:r>
              <a:rPr lang="en-US" altLang="en-US">
                <a:latin typeface="Helvetica" panose="020B0604020202020204" pitchFamily="34" charset="0"/>
              </a:rPr>
              <a:t>Evaluate the quality attributes – </a:t>
            </a:r>
            <a:r>
              <a:rPr lang="en-US" altLang="en-US" b="1">
                <a:latin typeface="Helvetica" panose="020B0604020202020204" pitchFamily="34" charset="0"/>
              </a:rPr>
              <a:t>will the architecture fulfill the quality attribute requirements?</a:t>
            </a:r>
          </a:p>
          <a:p>
            <a:pPr>
              <a:lnSpc>
                <a:spcPct val="80000"/>
              </a:lnSpc>
              <a:buClrTx/>
            </a:pPr>
            <a:r>
              <a:rPr lang="en-US" altLang="en-US">
                <a:latin typeface="Helvetica" panose="020B0604020202020204" pitchFamily="34" charset="0"/>
              </a:rPr>
              <a:t>How to determine – actual values can’t be measured …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 b="1">
                <a:latin typeface="Helvetica" panose="020B0604020202020204" pitchFamily="34" charset="0"/>
              </a:rPr>
              <a:t>“Formal” architecture analysis techniques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/>
              <a:t>Architecture Tradeoff Analysis Method</a:t>
            </a:r>
            <a:r>
              <a:rPr lang="en-US" altLang="en-US" baseline="30000"/>
              <a:t> </a:t>
            </a:r>
            <a:r>
              <a:rPr lang="en-US" altLang="en-US"/>
              <a:t> (ATAM) </a:t>
            </a:r>
            <a:r>
              <a:rPr lang="en-US" altLang="en-US">
                <a:latin typeface="Helvetica" panose="020B0604020202020204" pitchFamily="34" charset="0"/>
              </a:rPr>
              <a:t>(discussed soon)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 b="1">
                <a:latin typeface="Helvetica" panose="020B0604020202020204" pitchFamily="34" charset="0"/>
              </a:rPr>
              <a:t>Simulation</a:t>
            </a:r>
            <a:r>
              <a:rPr lang="en-US" altLang="en-US">
                <a:latin typeface="Helvetica" panose="020B0604020202020204" pitchFamily="34" charset="0"/>
              </a:rPr>
              <a:t> – </a:t>
            </a:r>
            <a:r>
              <a:rPr lang="en-US" altLang="en-US" b="1">
                <a:latin typeface="Helvetica" panose="020B0604020202020204" pitchFamily="34" charset="0"/>
              </a:rPr>
              <a:t>build</a:t>
            </a:r>
            <a:r>
              <a:rPr lang="en-US" altLang="en-US">
                <a:latin typeface="Helvetica" panose="020B0604020202020204" pitchFamily="34" charset="0"/>
              </a:rPr>
              <a:t> a skeleton of the entire system, or prototype parts to execute scenarios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 b="1">
                <a:latin typeface="Helvetica" panose="020B0604020202020204" pitchFamily="34" charset="0"/>
              </a:rPr>
              <a:t>Quantitative (mathematical) modeling </a:t>
            </a:r>
            <a:r>
              <a:rPr lang="en-US" altLang="en-US">
                <a:latin typeface="Helvetica" panose="020B0604020202020204" pitchFamily="34" charset="0"/>
              </a:rPr>
              <a:t>of scenarios; e.g., queuing network theory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>
                <a:latin typeface="Helvetica" panose="020B0604020202020204" pitchFamily="34" charset="0"/>
              </a:rPr>
              <a:t>Qualitative</a:t>
            </a:r>
            <a:r>
              <a:rPr lang="en-US" altLang="en-US" b="1">
                <a:latin typeface="Helvetica" panose="020B0604020202020204" pitchFamily="34" charset="0"/>
              </a:rPr>
              <a:t> experience-based assessment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rgbClr val="AA2B4A"/>
              </a:buClr>
            </a:pPr>
            <a:endParaRPr lang="en-US" altLang="en-US">
              <a:latin typeface="Helvetica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6019800" y="5562600"/>
            <a:ext cx="2746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2060"/>
                </a:solidFill>
                <a:latin typeface="Helvetica" panose="020B0604020202020204" pitchFamily="34" charset="0"/>
              </a:rPr>
              <a:t>In practice use more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2060"/>
                </a:solidFill>
                <a:latin typeface="Helvetica" panose="020B0604020202020204" pitchFamily="34" charset="0"/>
              </a:rPr>
              <a:t>than one method</a:t>
            </a:r>
          </a:p>
        </p:txBody>
      </p:sp>
    </p:spTree>
    <p:extLst>
      <p:ext uri="{BB962C8B-B14F-4D97-AF65-F5344CB8AC3E}">
        <p14:creationId xmlns:p14="http://schemas.microsoft.com/office/powerpoint/2010/main" val="239439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Architecture Transformation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Compare</a:t>
            </a:r>
            <a:r>
              <a:rPr lang="en-US" dirty="0"/>
              <a:t> evaluation </a:t>
            </a:r>
            <a:r>
              <a:rPr lang="en-US" b="1" dirty="0"/>
              <a:t>estimates</a:t>
            </a:r>
            <a:r>
              <a:rPr lang="en-US" dirty="0"/>
              <a:t> to </a:t>
            </a:r>
            <a:r>
              <a:rPr lang="en-US" b="1" dirty="0"/>
              <a:t>requirements</a:t>
            </a:r>
          </a:p>
          <a:p>
            <a:pPr>
              <a:defRPr/>
            </a:pPr>
            <a:r>
              <a:rPr lang="en-US" dirty="0"/>
              <a:t>If </a:t>
            </a:r>
            <a:r>
              <a:rPr lang="en-US" b="1" dirty="0"/>
              <a:t>requirements not satisfied</a:t>
            </a:r>
            <a:r>
              <a:rPr lang="en-US" dirty="0"/>
              <a:t> (likely), the architecture (or its context) must be </a:t>
            </a:r>
            <a:r>
              <a:rPr lang="en-US" b="1" i="1" dirty="0"/>
              <a:t>changed</a:t>
            </a:r>
            <a:endParaRPr lang="en-US" dirty="0"/>
          </a:p>
          <a:p>
            <a:pPr>
              <a:defRPr/>
            </a:pPr>
            <a:r>
              <a:rPr lang="en-US" b="1" dirty="0"/>
              <a:t>Apply</a:t>
            </a:r>
            <a:r>
              <a:rPr lang="en-US" dirty="0"/>
              <a:t> two or more </a:t>
            </a:r>
            <a:r>
              <a:rPr lang="en-US" b="1" dirty="0"/>
              <a:t>architecture transformation methods:</a:t>
            </a:r>
          </a:p>
          <a:p>
            <a:pPr lvl="1">
              <a:defRPr/>
            </a:pPr>
            <a:r>
              <a:rPr lang="en-US" dirty="0"/>
              <a:t>Impose </a:t>
            </a:r>
            <a:r>
              <a:rPr lang="en-US" b="1" dirty="0"/>
              <a:t>architectural patterns</a:t>
            </a:r>
          </a:p>
          <a:p>
            <a:pPr lvl="1">
              <a:defRPr/>
            </a:pPr>
            <a:r>
              <a:rPr lang="en-US" dirty="0"/>
              <a:t>Apply </a:t>
            </a:r>
            <a:r>
              <a:rPr lang="en-US" b="1" dirty="0"/>
              <a:t>design tactics</a:t>
            </a:r>
          </a:p>
          <a:p>
            <a:pPr lvl="1">
              <a:defRPr/>
            </a:pPr>
            <a:r>
              <a:rPr lang="en-US" b="1" dirty="0"/>
              <a:t>Convert quality requirements to functionality</a:t>
            </a:r>
            <a:r>
              <a:rPr lang="en-US" dirty="0"/>
              <a:t> to extend the architecture (e.g., exception handling)</a:t>
            </a:r>
          </a:p>
          <a:p>
            <a:pPr lvl="1">
              <a:defRPr/>
            </a:pPr>
            <a:r>
              <a:rPr lang="en-US" b="1" dirty="0"/>
              <a:t>Distribute quality requirements to subsystems</a:t>
            </a:r>
          </a:p>
          <a:p>
            <a:pPr>
              <a:defRPr/>
            </a:pPr>
            <a:r>
              <a:rPr lang="en-US" b="1" dirty="0"/>
              <a:t>Reevaluate</a:t>
            </a:r>
            <a:r>
              <a:rPr lang="en-US" dirty="0"/>
              <a:t> the transformed architecture against functional and quality requirements</a:t>
            </a:r>
          </a:p>
          <a:p>
            <a:pPr marL="0" indent="0">
              <a:buFont typeface="Symbol" pitchFamily="18" charset="2"/>
              <a:buNone/>
              <a:defRPr/>
            </a:pPr>
            <a:endParaRPr lang="en-US" sz="1600" dirty="0"/>
          </a:p>
        </p:txBody>
      </p:sp>
      <p:sp>
        <p:nvSpPr>
          <p:cNvPr id="5" name="Arc 4"/>
          <p:cNvSpPr/>
          <p:nvPr/>
        </p:nvSpPr>
        <p:spPr bwMode="auto">
          <a:xfrm rot="12760674">
            <a:off x="400738" y="580277"/>
            <a:ext cx="3514725" cy="5619750"/>
          </a:xfrm>
          <a:prstGeom prst="arc">
            <a:avLst>
              <a:gd name="adj1" fmla="val 16200000"/>
              <a:gd name="adj2" fmla="val 21499244"/>
            </a:avLst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lg"/>
          </a:ln>
          <a:effectLst/>
        </p:spPr>
        <p:txBody>
          <a:bodyPr lIns="82296" rIns="82296"/>
          <a:lstStyle/>
          <a:p>
            <a:pPr algn="ctr" defTabSz="841375">
              <a:defRPr/>
            </a:pPr>
            <a:endParaRPr lang="en-US" sz="20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613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Issues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4981251" cy="4023360"/>
          </a:xfrm>
        </p:spPr>
        <p:txBody>
          <a:bodyPr/>
          <a:lstStyle/>
          <a:p>
            <a:r>
              <a:rPr lang="en-US" altLang="en-US" b="1" dirty="0"/>
              <a:t>Quality attributes can be in conflict</a:t>
            </a:r>
            <a:r>
              <a:rPr lang="en-US" altLang="en-US" dirty="0"/>
              <a:t> – QA tradeoffs</a:t>
            </a:r>
            <a:endParaRPr lang="en-US" altLang="en-US" b="1" dirty="0"/>
          </a:p>
          <a:p>
            <a:pPr lvl="1"/>
            <a:r>
              <a:rPr lang="en-US" altLang="en-US" dirty="0">
                <a:solidFill>
                  <a:srgbClr val="008000"/>
                </a:solidFill>
              </a:rPr>
              <a:t>Examples?</a:t>
            </a:r>
          </a:p>
          <a:p>
            <a:r>
              <a:rPr lang="en-US" altLang="en-US" b="1" dirty="0"/>
              <a:t>Complexity</a:t>
            </a:r>
            <a:r>
              <a:rPr lang="en-US" altLang="en-US" dirty="0"/>
              <a:t> – relatively </a:t>
            </a:r>
            <a:r>
              <a:rPr lang="en-US" altLang="en-US" b="1" dirty="0"/>
              <a:t>simple</a:t>
            </a:r>
            <a:r>
              <a:rPr lang="en-US" altLang="en-US" dirty="0"/>
              <a:t> functional architectural </a:t>
            </a:r>
            <a:r>
              <a:rPr lang="en-US" altLang="en-US" b="1" dirty="0"/>
              <a:t>designs</a:t>
            </a:r>
            <a:r>
              <a:rPr lang="en-US" altLang="en-US" dirty="0"/>
              <a:t> </a:t>
            </a:r>
            <a:r>
              <a:rPr lang="en-US" altLang="en-US" b="1" dirty="0"/>
              <a:t>may blow up </a:t>
            </a:r>
            <a:r>
              <a:rPr lang="en-US" altLang="en-US" dirty="0"/>
              <a:t>in complexity to support quality attributes</a:t>
            </a:r>
          </a:p>
          <a:p>
            <a:pPr lvl="1"/>
            <a:r>
              <a:rPr lang="en-US" altLang="en-US" dirty="0"/>
              <a:t>Lose conceptual understanding</a:t>
            </a:r>
          </a:p>
          <a:p>
            <a:r>
              <a:rPr lang="en-US" altLang="en-US" dirty="0"/>
              <a:t>Quality assessment estimates are </a:t>
            </a:r>
            <a:r>
              <a:rPr lang="en-US" altLang="en-US" b="1" dirty="0"/>
              <a:t>estimates</a:t>
            </a:r>
            <a:r>
              <a:rPr lang="en-US" altLang="en-US" dirty="0"/>
              <a:t> and may </a:t>
            </a:r>
            <a:r>
              <a:rPr lang="en-US" altLang="en-US" b="1" dirty="0"/>
              <a:t>lead to the wrong decisions </a:t>
            </a:r>
            <a:r>
              <a:rPr lang="en-US" altLang="en-US" dirty="0"/>
              <a:t>(GIGO)</a:t>
            </a:r>
          </a:p>
          <a:p>
            <a:pPr lvl="1"/>
            <a:r>
              <a:rPr lang="en-US" altLang="en-US" dirty="0"/>
              <a:t>The only real validation is the final system</a:t>
            </a:r>
          </a:p>
        </p:txBody>
      </p:sp>
      <p:pic>
        <p:nvPicPr>
          <p:cNvPr id="17412" name="Picture 29" descr="Tactic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23046"/>
            <a:ext cx="4648200" cy="347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79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Foundational Architecture Design Techniques</a:t>
            </a:r>
          </a:p>
        </p:txBody>
      </p:sp>
      <p:sp>
        <p:nvSpPr>
          <p:cNvPr id="1843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Fundamental Principles</a:t>
            </a:r>
          </a:p>
          <a:p>
            <a:r>
              <a:rPr lang="en-US" altLang="en-US"/>
              <a:t>Unit Operations</a:t>
            </a:r>
          </a:p>
        </p:txBody>
      </p:sp>
    </p:spTree>
    <p:extLst>
      <p:ext uri="{BB962C8B-B14F-4D97-AF65-F5344CB8AC3E}">
        <p14:creationId xmlns:p14="http://schemas.microsoft.com/office/powerpoint/2010/main" val="3227568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Historical Perspective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 the 60’s programmers started to develop good design practices out of necessity</a:t>
            </a:r>
          </a:p>
          <a:p>
            <a:r>
              <a:rPr lang="en-US" altLang="en-US"/>
              <a:t>In the 70’s these were more formally captured in papers by people like Fred Brooks, Edsger Dijkstra, and David Parnas</a:t>
            </a:r>
          </a:p>
          <a:p>
            <a:r>
              <a:rPr lang="en-US" altLang="en-US"/>
              <a:t>In the 80’s these practices were embodied in object oriented design</a:t>
            </a:r>
          </a:p>
          <a:p>
            <a:r>
              <a:rPr lang="en-US" altLang="en-US"/>
              <a:t>These design principles and unit operations can and should be applied to software architecture design</a:t>
            </a:r>
          </a:p>
          <a:p>
            <a:endParaRPr lang="en-US" altLang="en-US"/>
          </a:p>
        </p:txBody>
      </p:sp>
      <p:grpSp>
        <p:nvGrpSpPr>
          <p:cNvPr id="19460" name="Group 11"/>
          <p:cNvGrpSpPr>
            <a:grpSpLocks/>
          </p:cNvGrpSpPr>
          <p:nvPr/>
        </p:nvGrpSpPr>
        <p:grpSpPr bwMode="auto">
          <a:xfrm>
            <a:off x="3048000" y="4953000"/>
            <a:ext cx="2819400" cy="1066800"/>
            <a:chOff x="5638800" y="5029200"/>
            <a:chExt cx="2819400" cy="1066800"/>
          </a:xfrm>
        </p:grpSpPr>
        <p:grpSp>
          <p:nvGrpSpPr>
            <p:cNvPr id="19461" name="Group 3"/>
            <p:cNvGrpSpPr>
              <a:grpSpLocks/>
            </p:cNvGrpSpPr>
            <p:nvPr/>
          </p:nvGrpSpPr>
          <p:grpSpPr bwMode="auto">
            <a:xfrm>
              <a:off x="5692138" y="5388783"/>
              <a:ext cx="2736028" cy="242374"/>
              <a:chOff x="1745555" y="3124779"/>
              <a:chExt cx="4656021" cy="344709"/>
            </a:xfrm>
          </p:grpSpPr>
          <p:cxnSp>
            <p:nvCxnSpPr>
              <p:cNvPr id="19464" name="Straight Connector 6"/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99060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465" name="TextBox 7"/>
              <p:cNvSpPr txBox="1">
                <a:spLocks noChangeArrowheads="1"/>
              </p:cNvSpPr>
              <p:nvPr/>
            </p:nvSpPr>
            <p:spPr bwMode="auto">
              <a:xfrm>
                <a:off x="1745555" y="3124779"/>
                <a:ext cx="1827196" cy="3447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Helvetica" panose="020B0604020202020204" pitchFamily="34" charset="0"/>
                  </a:rPr>
                  <a:t>Component X</a:t>
                </a:r>
              </a:p>
            </p:txBody>
          </p:sp>
          <p:sp>
            <p:nvSpPr>
              <p:cNvPr id="19466" name="TextBox 8"/>
              <p:cNvSpPr txBox="1">
                <a:spLocks noChangeArrowheads="1"/>
              </p:cNvSpPr>
              <p:nvPr/>
            </p:nvSpPr>
            <p:spPr bwMode="auto">
              <a:xfrm>
                <a:off x="4578624" y="3124779"/>
                <a:ext cx="1822952" cy="3447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Helvetica" panose="020B0604020202020204" pitchFamily="34" charset="0"/>
                  </a:rPr>
                  <a:t>Component Y</a:t>
                </a:r>
              </a:p>
            </p:txBody>
          </p:sp>
        </p:grpSp>
        <p:sp>
          <p:nvSpPr>
            <p:cNvPr id="19462" name="Rectangle 9"/>
            <p:cNvSpPr>
              <a:spLocks noChangeArrowheads="1"/>
            </p:cNvSpPr>
            <p:nvPr/>
          </p:nvSpPr>
          <p:spPr bwMode="auto">
            <a:xfrm>
              <a:off x="5638800" y="5029200"/>
              <a:ext cx="1143000" cy="10668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19463" name="Rectangle 10"/>
            <p:cNvSpPr>
              <a:spLocks noChangeArrowheads="1"/>
            </p:cNvSpPr>
            <p:nvPr/>
          </p:nvSpPr>
          <p:spPr bwMode="auto">
            <a:xfrm>
              <a:off x="7315200" y="5029200"/>
              <a:ext cx="1143000" cy="10668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</p:grpSp>
    </p:spTree>
    <p:extLst>
      <p:ext uri="{BB962C8B-B14F-4D97-AF65-F5344CB8AC3E}">
        <p14:creationId xmlns:p14="http://schemas.microsoft.com/office/powerpoint/2010/main" val="3760902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Fundamental Principles and Techniques</a:t>
            </a:r>
            <a:br>
              <a:rPr lang="en-US" altLang="en-US"/>
            </a:br>
            <a:r>
              <a:rPr lang="en-US" altLang="en-US"/>
              <a:t>  of Software Construction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618866"/>
              </p:ext>
            </p:extLst>
          </p:nvPr>
        </p:nvGraphicFramePr>
        <p:xfrm>
          <a:off x="822960" y="1826218"/>
          <a:ext cx="7543800" cy="459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6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Abstraction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Define conceptual boundaries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Separation of Concerns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Separate different or unrelated responsibilities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Modularization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Packaging of entities </a:t>
                      </a:r>
                      <a:r>
                        <a:rPr lang="en-US" sz="1400" dirty="0"/>
                        <a:t>that form the logical structure of a system - modules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Information Hiding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Conceal module design details from its clients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Encapsulation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Group the elements of an abstraction that constitute its structure and behavior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Coupling and Cohesion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Inter- and intra- module dependency strength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Sufficiency, Completeness and Primitiveness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Satisfy minimum</a:t>
                      </a:r>
                      <a:r>
                        <a:rPr lang="en-US" sz="1400" baseline="0" dirty="0"/>
                        <a:t> and necessary requirements as atomic operations</a:t>
                      </a:r>
                      <a:endParaRPr lang="en-US" sz="1400" dirty="0"/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Separation of Policy and Implementation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Separation of context sensitive knowledge and rules from algorithmic implementation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Separation of Interface and Implementation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Separation of the declaration of functionality</a:t>
                      </a:r>
                      <a:r>
                        <a:rPr lang="en-US" sz="1400" baseline="0" dirty="0"/>
                        <a:t> from its realization</a:t>
                      </a:r>
                      <a:endParaRPr lang="en-US" sz="1400" dirty="0"/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Single Point of Reference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Declare and define a module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only once to avoid inconsistency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790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59307" y="286604"/>
            <a:ext cx="8625385" cy="145075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Software Partitioning Strategies (e.g.)</a:t>
            </a:r>
            <a:br>
              <a:rPr lang="en-US" altLang="en-US" dirty="0"/>
            </a:br>
            <a:r>
              <a:rPr lang="en-US" altLang="en-US" dirty="0"/>
              <a:t>(Separation of Concerns)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Isolate:</a:t>
            </a:r>
          </a:p>
          <a:p>
            <a:pPr lvl="1"/>
            <a:r>
              <a:rPr lang="en-US" altLang="en-US" dirty="0"/>
              <a:t>Hardware</a:t>
            </a:r>
          </a:p>
          <a:p>
            <a:pPr lvl="1"/>
            <a:r>
              <a:rPr lang="en-US" altLang="en-US" dirty="0"/>
              <a:t>Time critical components</a:t>
            </a:r>
          </a:p>
          <a:p>
            <a:pPr lvl="1"/>
            <a:r>
              <a:rPr lang="en-US" altLang="en-US" dirty="0"/>
              <a:t>Configuration data</a:t>
            </a:r>
          </a:p>
          <a:p>
            <a:pPr lvl="1"/>
            <a:r>
              <a:rPr lang="en-US" altLang="en-US" dirty="0"/>
              <a:t>External interfaces</a:t>
            </a:r>
          </a:p>
          <a:p>
            <a:r>
              <a:rPr lang="en-US" altLang="en-US" dirty="0"/>
              <a:t>Separate:</a:t>
            </a:r>
          </a:p>
          <a:p>
            <a:pPr lvl="1"/>
            <a:r>
              <a:rPr lang="en-US" altLang="en-US" dirty="0"/>
              <a:t>Logically cohesive domain functionality</a:t>
            </a:r>
          </a:p>
          <a:p>
            <a:pPr lvl="1"/>
            <a:r>
              <a:rPr lang="en-US" altLang="en-US" dirty="0"/>
              <a:t>Human computer interface from domain model</a:t>
            </a:r>
          </a:p>
          <a:p>
            <a:pPr lvl="1"/>
            <a:r>
              <a:rPr lang="en-US" altLang="en-US" dirty="0"/>
              <a:t>Main functions from utility functions (cross cutting concerns)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471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Topics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Process</a:t>
            </a:r>
          </a:p>
          <a:p>
            <a:r>
              <a:rPr lang="en-US" altLang="en-US"/>
              <a:t>Foundational Architecture Design Principles and Techniques</a:t>
            </a:r>
          </a:p>
        </p:txBody>
      </p:sp>
    </p:spTree>
    <p:extLst>
      <p:ext uri="{BB962C8B-B14F-4D97-AF65-F5344CB8AC3E}">
        <p14:creationId xmlns:p14="http://schemas.microsoft.com/office/powerpoint/2010/main" val="1527018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Additional Notes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Architecture concerns at a module level …</a:t>
            </a:r>
          </a:p>
          <a:p>
            <a:r>
              <a:rPr lang="en-US" altLang="en-US"/>
              <a:t>Most principles and techniques are closely related – complementary</a:t>
            </a:r>
          </a:p>
          <a:p>
            <a:r>
              <a:rPr lang="en-US" altLang="en-US"/>
              <a:t>Some principles contradictory</a:t>
            </a:r>
          </a:p>
          <a:p>
            <a:r>
              <a:rPr lang="en-US" altLang="en-US"/>
              <a:t>Integration and dependencies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886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Modularity and Software Cost</a:t>
            </a:r>
            <a:endParaRPr lang="en-US" altLang="en-US" dirty="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524000" y="1676400"/>
            <a:ext cx="6553200" cy="3581400"/>
            <a:chOff x="1219200" y="2514600"/>
            <a:chExt cx="6509092" cy="3313432"/>
          </a:xfrm>
        </p:grpSpPr>
        <p:cxnSp>
          <p:nvCxnSpPr>
            <p:cNvPr id="23556" name="Straight Arrow Connector 4"/>
            <p:cNvCxnSpPr>
              <a:cxnSpLocks noChangeShapeType="1"/>
            </p:cNvCxnSpPr>
            <p:nvPr/>
          </p:nvCxnSpPr>
          <p:spPr bwMode="auto">
            <a:xfrm>
              <a:off x="1676400" y="5410200"/>
              <a:ext cx="54102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57" name="Straight Arrow Connector 6"/>
            <p:cNvCxnSpPr>
              <a:cxnSpLocks noChangeShapeType="1"/>
            </p:cNvCxnSpPr>
            <p:nvPr/>
          </p:nvCxnSpPr>
          <p:spPr bwMode="auto">
            <a:xfrm flipV="1">
              <a:off x="1676400" y="2743200"/>
              <a:ext cx="0" cy="26670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Freeform 6"/>
            <p:cNvSpPr/>
            <p:nvPr/>
          </p:nvSpPr>
          <p:spPr bwMode="auto">
            <a:xfrm>
              <a:off x="2193672" y="2848000"/>
              <a:ext cx="3685017" cy="2245672"/>
            </a:xfrm>
            <a:custGeom>
              <a:avLst/>
              <a:gdLst>
                <a:gd name="connsiteX0" fmla="*/ 0 w 3683726"/>
                <a:gd name="connsiteY0" fmla="*/ 2246811 h 2246811"/>
                <a:gd name="connsiteX1" fmla="*/ 1058091 w 3683726"/>
                <a:gd name="connsiteY1" fmla="*/ 2090057 h 2246811"/>
                <a:gd name="connsiteX2" fmla="*/ 1972491 w 3683726"/>
                <a:gd name="connsiteY2" fmla="*/ 1541417 h 2246811"/>
                <a:gd name="connsiteX3" fmla="*/ 2886891 w 3683726"/>
                <a:gd name="connsiteY3" fmla="*/ 914400 h 2246811"/>
                <a:gd name="connsiteX4" fmla="*/ 3396343 w 3683726"/>
                <a:gd name="connsiteY4" fmla="*/ 326571 h 2246811"/>
                <a:gd name="connsiteX5" fmla="*/ 3683726 w 3683726"/>
                <a:gd name="connsiteY5" fmla="*/ 0 h 2246811"/>
                <a:gd name="connsiteX6" fmla="*/ 3683726 w 3683726"/>
                <a:gd name="connsiteY6" fmla="*/ 0 h 2246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83726" h="2246811">
                  <a:moveTo>
                    <a:pt x="0" y="2246811"/>
                  </a:moveTo>
                  <a:cubicBezTo>
                    <a:pt x="364671" y="2227217"/>
                    <a:pt x="729343" y="2207623"/>
                    <a:pt x="1058091" y="2090057"/>
                  </a:cubicBezTo>
                  <a:cubicBezTo>
                    <a:pt x="1386839" y="1972491"/>
                    <a:pt x="1667691" y="1737360"/>
                    <a:pt x="1972491" y="1541417"/>
                  </a:cubicBezTo>
                  <a:cubicBezTo>
                    <a:pt x="2277291" y="1345474"/>
                    <a:pt x="2649582" y="1116874"/>
                    <a:pt x="2886891" y="914400"/>
                  </a:cubicBezTo>
                  <a:cubicBezTo>
                    <a:pt x="3124200" y="711926"/>
                    <a:pt x="3263537" y="478971"/>
                    <a:pt x="3396343" y="326571"/>
                  </a:cubicBezTo>
                  <a:cubicBezTo>
                    <a:pt x="3529149" y="174171"/>
                    <a:pt x="3683726" y="0"/>
                    <a:pt x="3683726" y="0"/>
                  </a:cubicBezTo>
                  <a:lnTo>
                    <a:pt x="3683726" y="0"/>
                  </a:lnTo>
                </a:path>
              </a:pathLst>
            </a:cu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2296" rIns="82296"/>
            <a:lstStyle/>
            <a:p>
              <a:pPr algn="ctr" defTabSz="841375">
                <a:defRPr/>
              </a:pPr>
              <a:endParaRPr lang="en-US" sz="2000" b="0">
                <a:latin typeface="Arial" charset="0"/>
              </a:endParaRPr>
            </a:p>
          </p:txBody>
        </p:sp>
        <p:sp>
          <p:nvSpPr>
            <p:cNvPr id="23559" name="Freeform 11"/>
            <p:cNvSpPr>
              <a:spLocks/>
            </p:cNvSpPr>
            <p:nvPr/>
          </p:nvSpPr>
          <p:spPr bwMode="auto">
            <a:xfrm>
              <a:off x="2521131" y="2952206"/>
              <a:ext cx="3775166" cy="1963783"/>
            </a:xfrm>
            <a:custGeom>
              <a:avLst/>
              <a:gdLst>
                <a:gd name="T0" fmla="*/ 0 w 3775166"/>
                <a:gd name="T1" fmla="*/ 0 h 1963783"/>
                <a:gd name="T2" fmla="*/ 509452 w 3775166"/>
                <a:gd name="T3" fmla="*/ 731520 h 1963783"/>
                <a:gd name="T4" fmla="*/ 1410789 w 3775166"/>
                <a:gd name="T5" fmla="*/ 1489165 h 1963783"/>
                <a:gd name="T6" fmla="*/ 3030582 w 3775166"/>
                <a:gd name="T7" fmla="*/ 1894114 h 1963783"/>
                <a:gd name="T8" fmla="*/ 3775166 w 3775166"/>
                <a:gd name="T9" fmla="*/ 1907177 h 1963783"/>
                <a:gd name="T10" fmla="*/ 3775166 w 3775166"/>
                <a:gd name="T11" fmla="*/ 1907177 h 19637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75166"/>
                <a:gd name="T19" fmla="*/ 0 h 1963783"/>
                <a:gd name="T20" fmla="*/ 3775166 w 3775166"/>
                <a:gd name="T21" fmla="*/ 1963783 h 196378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75166" h="1963783">
                  <a:moveTo>
                    <a:pt x="0" y="0"/>
                  </a:moveTo>
                  <a:cubicBezTo>
                    <a:pt x="137160" y="241663"/>
                    <a:pt x="274321" y="483326"/>
                    <a:pt x="509452" y="731520"/>
                  </a:cubicBezTo>
                  <a:cubicBezTo>
                    <a:pt x="744583" y="979714"/>
                    <a:pt x="990601" y="1295399"/>
                    <a:pt x="1410789" y="1489165"/>
                  </a:cubicBezTo>
                  <a:cubicBezTo>
                    <a:pt x="1830977" y="1682931"/>
                    <a:pt x="2636520" y="1824445"/>
                    <a:pt x="3030583" y="1894114"/>
                  </a:cubicBezTo>
                  <a:cubicBezTo>
                    <a:pt x="3424646" y="1963783"/>
                    <a:pt x="3775166" y="1907177"/>
                    <a:pt x="3775166" y="1907177"/>
                  </a:cubicBezTo>
                </a:path>
              </a:pathLst>
            </a:custGeom>
            <a:noFill/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/>
            <a:p>
              <a:endParaRPr lang="en-US"/>
            </a:p>
          </p:txBody>
        </p:sp>
        <p:cxnSp>
          <p:nvCxnSpPr>
            <p:cNvPr id="23560" name="Straight Connector 13"/>
            <p:cNvCxnSpPr>
              <a:cxnSpLocks noChangeShapeType="1"/>
            </p:cNvCxnSpPr>
            <p:nvPr/>
          </p:nvCxnSpPr>
          <p:spPr bwMode="auto">
            <a:xfrm>
              <a:off x="3505200" y="3810000"/>
              <a:ext cx="0" cy="16002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1" name="Straight Connector 14"/>
            <p:cNvCxnSpPr>
              <a:cxnSpLocks noChangeShapeType="1"/>
            </p:cNvCxnSpPr>
            <p:nvPr/>
          </p:nvCxnSpPr>
          <p:spPr bwMode="auto">
            <a:xfrm>
              <a:off x="4419600" y="3810000"/>
              <a:ext cx="0" cy="16002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62" name="TextBox 15"/>
            <p:cNvSpPr txBox="1">
              <a:spLocks noChangeArrowheads="1"/>
            </p:cNvSpPr>
            <p:nvPr/>
          </p:nvSpPr>
          <p:spPr bwMode="auto">
            <a:xfrm rot="-5400000">
              <a:off x="560301" y="3922675"/>
              <a:ext cx="1659430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Cost of Effort</a:t>
              </a:r>
            </a:p>
          </p:txBody>
        </p:sp>
        <p:sp>
          <p:nvSpPr>
            <p:cNvPr id="23563" name="TextBox 16"/>
            <p:cNvSpPr txBox="1">
              <a:spLocks noChangeArrowheads="1"/>
            </p:cNvSpPr>
            <p:nvPr/>
          </p:nvSpPr>
          <p:spPr bwMode="auto">
            <a:xfrm>
              <a:off x="2819400" y="5486400"/>
              <a:ext cx="2339103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Number of Modules</a:t>
              </a:r>
            </a:p>
          </p:txBody>
        </p:sp>
        <p:sp>
          <p:nvSpPr>
            <p:cNvPr id="23564" name="TextBox 17"/>
            <p:cNvSpPr txBox="1">
              <a:spLocks noChangeArrowheads="1"/>
            </p:cNvSpPr>
            <p:nvPr/>
          </p:nvSpPr>
          <p:spPr bwMode="auto">
            <a:xfrm>
              <a:off x="6248400" y="4724400"/>
              <a:ext cx="1479892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latin typeface="Helvetica" panose="020B0604020202020204" pitchFamily="34" charset="0"/>
                </a:rPr>
                <a:t>Cost/module</a:t>
              </a:r>
            </a:p>
          </p:txBody>
        </p:sp>
        <p:sp>
          <p:nvSpPr>
            <p:cNvPr id="23565" name="TextBox 18"/>
            <p:cNvSpPr txBox="1">
              <a:spLocks noChangeArrowheads="1"/>
            </p:cNvSpPr>
            <p:nvPr/>
          </p:nvSpPr>
          <p:spPr bwMode="auto">
            <a:xfrm>
              <a:off x="5486400" y="2514600"/>
              <a:ext cx="1877437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latin typeface="Helvetica" panose="020B0604020202020204" pitchFamily="34" charset="0"/>
                </a:rPr>
                <a:t>Cost to integrate</a:t>
              </a:r>
            </a:p>
          </p:txBody>
        </p:sp>
        <p:sp>
          <p:nvSpPr>
            <p:cNvPr id="23566" name="TextBox 19"/>
            <p:cNvSpPr txBox="1">
              <a:spLocks noChangeArrowheads="1"/>
            </p:cNvSpPr>
            <p:nvPr/>
          </p:nvSpPr>
          <p:spPr bwMode="auto">
            <a:xfrm>
              <a:off x="2819400" y="2743200"/>
              <a:ext cx="2413286" cy="590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latin typeface="Helvetica" panose="020B0604020202020204" pitchFamily="34" charset="0"/>
                </a:rPr>
                <a:t>Region of minimum cost</a:t>
              </a:r>
            </a:p>
          </p:txBody>
        </p:sp>
        <p:sp>
          <p:nvSpPr>
            <p:cNvPr id="23567" name="Left Brace 20"/>
            <p:cNvSpPr>
              <a:spLocks/>
            </p:cNvSpPr>
            <p:nvPr/>
          </p:nvSpPr>
          <p:spPr bwMode="auto">
            <a:xfrm rot="5400000">
              <a:off x="3810000" y="3048000"/>
              <a:ext cx="304800" cy="914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15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Software Changeability and </a:t>
            </a:r>
            <a:br>
              <a:rPr lang="en-US" altLang="en-US"/>
            </a:br>
            <a:r>
              <a:rPr lang="en-US" altLang="en-US"/>
              <a:t>Dependency Management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stable dependencies principle (SDP):</a:t>
            </a:r>
          </a:p>
          <a:p>
            <a:pPr lvl="1"/>
            <a:r>
              <a:rPr lang="en-US" altLang="en-US"/>
              <a:t>“Depend in the direction of stability”; modules should only depend on modules that are more stable than it is</a:t>
            </a:r>
          </a:p>
          <a:p>
            <a:r>
              <a:rPr lang="en-US" altLang="en-US"/>
              <a:t>Acyclic Dependencies Principle</a:t>
            </a:r>
          </a:p>
          <a:p>
            <a:pPr lvl="1"/>
            <a:r>
              <a:rPr lang="en-US" altLang="en-US"/>
              <a:t>“Dependency structure for released components must be a directed acyclic graph”; no cycles in the dependency structure</a:t>
            </a:r>
          </a:p>
          <a:p>
            <a:r>
              <a:rPr lang="en-US" altLang="en-US"/>
              <a:t>Interface Segregation Principle</a:t>
            </a:r>
          </a:p>
          <a:p>
            <a:pPr lvl="1"/>
            <a:r>
              <a:rPr lang="en-US" altLang="en-US"/>
              <a:t>Clients should not be forced to implement interfaces they don’t use</a:t>
            </a:r>
          </a:p>
        </p:txBody>
      </p:sp>
    </p:spTree>
    <p:extLst>
      <p:ext uri="{BB962C8B-B14F-4D97-AF65-F5344CB8AC3E}">
        <p14:creationId xmlns:p14="http://schemas.microsoft.com/office/powerpoint/2010/main" val="3485026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Integration Strategies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How will various parts of the system communicate?</a:t>
            </a:r>
          </a:p>
          <a:p>
            <a:pPr lvl="1"/>
            <a:r>
              <a:rPr lang="en-CA" altLang="en-US"/>
              <a:t>E.g., COTS or legacy systems, major internal subsystems</a:t>
            </a:r>
          </a:p>
          <a:p>
            <a:pPr lvl="1"/>
            <a:r>
              <a:rPr lang="en-CA" altLang="en-US"/>
              <a:t>Build time versus run time binding decisions</a:t>
            </a:r>
          </a:p>
          <a:p>
            <a:r>
              <a:rPr lang="en-US" altLang="en-US"/>
              <a:t>Data-only integration (lower level of abstraction)</a:t>
            </a:r>
          </a:p>
          <a:p>
            <a:pPr lvl="1"/>
            <a:r>
              <a:rPr lang="en-CA" altLang="en-US"/>
              <a:t>Loose coupling through data exchange only in suitable formats</a:t>
            </a:r>
          </a:p>
          <a:p>
            <a:pPr lvl="1"/>
            <a:r>
              <a:rPr lang="en-CA" altLang="en-US"/>
              <a:t>Downside – user may be involved</a:t>
            </a:r>
          </a:p>
          <a:p>
            <a:r>
              <a:rPr lang="en-US" altLang="en-US"/>
              <a:t>Executable integration (higher level of abstraction)</a:t>
            </a:r>
          </a:p>
          <a:p>
            <a:pPr lvl="1"/>
            <a:r>
              <a:rPr lang="en-CA" altLang="en-US"/>
              <a:t>A </a:t>
            </a:r>
            <a:r>
              <a:rPr lang="en-US" altLang="en-US"/>
              <a:t>stand-alone executable component is used to perform a specific function in the system for data interoperability</a:t>
            </a:r>
            <a:endParaRPr lang="en-CA" altLang="en-US"/>
          </a:p>
          <a:p>
            <a:pPr lvl="1"/>
            <a:endParaRPr lang="en-CA" altLang="en-US"/>
          </a:p>
          <a:p>
            <a:pPr lvl="1"/>
            <a:endParaRPr lang="en-CA" altLang="en-US"/>
          </a:p>
          <a:p>
            <a:pPr lvl="1"/>
            <a:endParaRPr lang="en-CA" altLang="en-US"/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055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Basic (primitive) operations applied to architecture design</a:t>
            </a:r>
          </a:p>
          <a:p>
            <a:r>
              <a:rPr lang="en-US"/>
              <a:t>Unit operations are the steps that one applies to derive patterns</a:t>
            </a:r>
          </a:p>
          <a:p>
            <a:r>
              <a:rPr lang="en-US"/>
              <a:t>Examples (object design derivation)</a:t>
            </a:r>
          </a:p>
          <a:p>
            <a:pPr lvl="1"/>
            <a:r>
              <a:rPr lang="en-US"/>
              <a:t>Part-whole decomposition</a:t>
            </a:r>
          </a:p>
          <a:p>
            <a:pPr lvl="1"/>
            <a:r>
              <a:rPr lang="en-US"/>
              <a:t>Is-a decomposition</a:t>
            </a:r>
          </a:p>
          <a:p>
            <a:pPr lvl="1"/>
            <a:r>
              <a:rPr lang="en-US"/>
              <a:t>Replication</a:t>
            </a:r>
          </a:p>
          <a:p>
            <a:pPr lvl="1"/>
            <a:r>
              <a:rPr lang="en-US"/>
              <a:t>Abstraction</a:t>
            </a:r>
          </a:p>
          <a:p>
            <a:pPr lvl="1"/>
            <a:r>
              <a:rPr lang="en-US"/>
              <a:t>Compression</a:t>
            </a:r>
          </a:p>
          <a:p>
            <a:pPr lvl="1"/>
            <a:r>
              <a:rPr lang="en-US"/>
              <a:t>Resource sharing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65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92800"/>
          </a:xfrm>
        </p:spPr>
        <p:txBody>
          <a:bodyPr/>
          <a:lstStyle/>
          <a:p>
            <a:r>
              <a:rPr lang="en-US" altLang="en-US" dirty="0"/>
              <a:t>Unit Operations</a:t>
            </a:r>
          </a:p>
        </p:txBody>
      </p:sp>
      <p:grpSp>
        <p:nvGrpSpPr>
          <p:cNvPr id="27651" name="Group 57"/>
          <p:cNvGrpSpPr>
            <a:grpSpLocks/>
          </p:cNvGrpSpPr>
          <p:nvPr/>
        </p:nvGrpSpPr>
        <p:grpSpPr bwMode="auto">
          <a:xfrm>
            <a:off x="990600" y="1371600"/>
            <a:ext cx="3070225" cy="1027113"/>
            <a:chOff x="457200" y="1371600"/>
            <a:chExt cx="3070071" cy="1027432"/>
          </a:xfrm>
        </p:grpSpPr>
        <p:grpSp>
          <p:nvGrpSpPr>
            <p:cNvPr id="27702" name="Group 4"/>
            <p:cNvGrpSpPr>
              <a:grpSpLocks/>
            </p:cNvGrpSpPr>
            <p:nvPr/>
          </p:nvGrpSpPr>
          <p:grpSpPr bwMode="auto">
            <a:xfrm>
              <a:off x="838200" y="1371600"/>
              <a:ext cx="2286000" cy="609600"/>
              <a:chOff x="5796136" y="2060848"/>
              <a:chExt cx="2286000" cy="609600"/>
            </a:xfrm>
          </p:grpSpPr>
          <p:sp>
            <p:nvSpPr>
              <p:cNvPr id="27704" name="Rectangle 4"/>
              <p:cNvSpPr>
                <a:spLocks noChangeArrowheads="1"/>
              </p:cNvSpPr>
              <p:nvPr/>
            </p:nvSpPr>
            <p:spPr bwMode="auto">
              <a:xfrm>
                <a:off x="5796136" y="2060848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705" name="Rectangle 5"/>
              <p:cNvSpPr>
                <a:spLocks noChangeArrowheads="1"/>
              </p:cNvSpPr>
              <p:nvPr/>
            </p:nvSpPr>
            <p:spPr bwMode="auto">
              <a:xfrm>
                <a:off x="7243936" y="2060848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706" name="Line 6"/>
              <p:cNvSpPr>
                <a:spLocks noChangeShapeType="1"/>
              </p:cNvSpPr>
              <p:nvPr/>
            </p:nvSpPr>
            <p:spPr bwMode="auto">
              <a:xfrm>
                <a:off x="7624936" y="2060848"/>
                <a:ext cx="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7" name="Line 7"/>
              <p:cNvSpPr>
                <a:spLocks noChangeShapeType="1"/>
              </p:cNvSpPr>
              <p:nvPr/>
            </p:nvSpPr>
            <p:spPr bwMode="auto">
              <a:xfrm>
                <a:off x="7243936" y="2365648"/>
                <a:ext cx="8382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8" name="Line 8"/>
              <p:cNvSpPr>
                <a:spLocks noChangeShapeType="1"/>
              </p:cNvSpPr>
              <p:nvPr/>
            </p:nvSpPr>
            <p:spPr bwMode="auto">
              <a:xfrm>
                <a:off x="6862936" y="2365648"/>
                <a:ext cx="228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03" name="Rectangle 11"/>
            <p:cNvSpPr>
              <a:spLocks noChangeArrowheads="1"/>
            </p:cNvSpPr>
            <p:nvPr/>
          </p:nvSpPr>
          <p:spPr bwMode="auto">
            <a:xfrm>
              <a:off x="457200" y="2057400"/>
              <a:ext cx="3070071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Part-whole decomposition</a:t>
              </a:r>
            </a:p>
          </p:txBody>
        </p:sp>
      </p:grpSp>
      <p:grpSp>
        <p:nvGrpSpPr>
          <p:cNvPr id="27652" name="Group 58"/>
          <p:cNvGrpSpPr>
            <a:grpSpLocks/>
          </p:cNvGrpSpPr>
          <p:nvPr/>
        </p:nvGrpSpPr>
        <p:grpSpPr bwMode="auto">
          <a:xfrm>
            <a:off x="4876800" y="1219200"/>
            <a:ext cx="2592388" cy="1408113"/>
            <a:chOff x="3886200" y="1219200"/>
            <a:chExt cx="2592606" cy="1408432"/>
          </a:xfrm>
        </p:grpSpPr>
        <p:grpSp>
          <p:nvGrpSpPr>
            <p:cNvPr id="27691" name="Group 12"/>
            <p:cNvGrpSpPr>
              <a:grpSpLocks/>
            </p:cNvGrpSpPr>
            <p:nvPr/>
          </p:nvGrpSpPr>
          <p:grpSpPr bwMode="auto">
            <a:xfrm>
              <a:off x="3886200" y="1219200"/>
              <a:ext cx="2590800" cy="1066800"/>
              <a:chOff x="5868144" y="3132584"/>
              <a:chExt cx="2590800" cy="1066800"/>
            </a:xfrm>
          </p:grpSpPr>
          <p:sp>
            <p:nvSpPr>
              <p:cNvPr id="27693" name="Rectangle 9"/>
              <p:cNvSpPr>
                <a:spLocks noChangeArrowheads="1"/>
              </p:cNvSpPr>
              <p:nvPr/>
            </p:nvSpPr>
            <p:spPr bwMode="auto">
              <a:xfrm>
                <a:off x="5868144" y="3284984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4" name="Line 10"/>
              <p:cNvSpPr>
                <a:spLocks noChangeShapeType="1"/>
              </p:cNvSpPr>
              <p:nvPr/>
            </p:nvSpPr>
            <p:spPr bwMode="auto">
              <a:xfrm>
                <a:off x="6934944" y="3589784"/>
                <a:ext cx="228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5" name="Rectangle 11"/>
              <p:cNvSpPr>
                <a:spLocks noChangeArrowheads="1"/>
              </p:cNvSpPr>
              <p:nvPr/>
            </p:nvSpPr>
            <p:spPr bwMode="auto">
              <a:xfrm>
                <a:off x="7620744" y="3132584"/>
                <a:ext cx="457200" cy="228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6" name="Rectangle 12"/>
              <p:cNvSpPr>
                <a:spLocks noChangeArrowheads="1"/>
              </p:cNvSpPr>
              <p:nvPr/>
            </p:nvSpPr>
            <p:spPr bwMode="auto">
              <a:xfrm>
                <a:off x="7620744" y="3589784"/>
                <a:ext cx="457200" cy="228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7" name="Rectangle 13"/>
              <p:cNvSpPr>
                <a:spLocks noChangeArrowheads="1"/>
              </p:cNvSpPr>
              <p:nvPr/>
            </p:nvSpPr>
            <p:spPr bwMode="auto">
              <a:xfrm>
                <a:off x="7163544" y="3970784"/>
                <a:ext cx="457200" cy="228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8" name="Rectangle 14"/>
              <p:cNvSpPr>
                <a:spLocks noChangeArrowheads="1"/>
              </p:cNvSpPr>
              <p:nvPr/>
            </p:nvSpPr>
            <p:spPr bwMode="auto">
              <a:xfrm>
                <a:off x="8001744" y="3970784"/>
                <a:ext cx="457200" cy="228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9" name="Line 15"/>
              <p:cNvSpPr>
                <a:spLocks noChangeShapeType="1"/>
              </p:cNvSpPr>
              <p:nvPr/>
            </p:nvSpPr>
            <p:spPr bwMode="auto">
              <a:xfrm>
                <a:off x="7849344" y="3361184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0" name="Line 16"/>
              <p:cNvSpPr>
                <a:spLocks noChangeShapeType="1"/>
              </p:cNvSpPr>
              <p:nvPr/>
            </p:nvSpPr>
            <p:spPr bwMode="auto">
              <a:xfrm flipH="1">
                <a:off x="7468344" y="3818384"/>
                <a:ext cx="3048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1" name="Line 17"/>
              <p:cNvSpPr>
                <a:spLocks noChangeShapeType="1"/>
              </p:cNvSpPr>
              <p:nvPr/>
            </p:nvSpPr>
            <p:spPr bwMode="auto">
              <a:xfrm>
                <a:off x="8001744" y="3818384"/>
                <a:ext cx="2286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92" name="Rectangle 22"/>
            <p:cNvSpPr>
              <a:spLocks noChangeArrowheads="1"/>
            </p:cNvSpPr>
            <p:nvPr/>
          </p:nvSpPr>
          <p:spPr bwMode="auto">
            <a:xfrm>
              <a:off x="4191000" y="2286000"/>
              <a:ext cx="2287806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Is-a decomposition</a:t>
              </a:r>
            </a:p>
          </p:txBody>
        </p:sp>
      </p:grpSp>
      <p:grpSp>
        <p:nvGrpSpPr>
          <p:cNvPr id="27653" name="Group 59"/>
          <p:cNvGrpSpPr>
            <a:grpSpLocks/>
          </p:cNvGrpSpPr>
          <p:nvPr/>
        </p:nvGrpSpPr>
        <p:grpSpPr bwMode="auto">
          <a:xfrm>
            <a:off x="1219200" y="2819400"/>
            <a:ext cx="2590800" cy="1408113"/>
            <a:chOff x="762000" y="2667000"/>
            <a:chExt cx="2590800" cy="1408432"/>
          </a:xfrm>
        </p:grpSpPr>
        <p:grpSp>
          <p:nvGrpSpPr>
            <p:cNvPr id="27684" name="Group 23"/>
            <p:cNvGrpSpPr>
              <a:grpSpLocks/>
            </p:cNvGrpSpPr>
            <p:nvPr/>
          </p:nvGrpSpPr>
          <p:grpSpPr bwMode="auto">
            <a:xfrm>
              <a:off x="762000" y="2667000"/>
              <a:ext cx="2590800" cy="1066800"/>
              <a:chOff x="5796136" y="4716760"/>
              <a:chExt cx="2590800" cy="1066800"/>
            </a:xfrm>
          </p:grpSpPr>
          <p:sp>
            <p:nvSpPr>
              <p:cNvPr id="27686" name="Rectangle 18"/>
              <p:cNvSpPr>
                <a:spLocks noChangeArrowheads="1"/>
              </p:cNvSpPr>
              <p:nvPr/>
            </p:nvSpPr>
            <p:spPr bwMode="auto">
              <a:xfrm>
                <a:off x="5796136" y="4869160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7" name="Rectangle 19"/>
              <p:cNvSpPr>
                <a:spLocks noChangeArrowheads="1"/>
              </p:cNvSpPr>
              <p:nvPr/>
            </p:nvSpPr>
            <p:spPr bwMode="auto">
              <a:xfrm>
                <a:off x="7548736" y="4716760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8" name="Rectangle 20"/>
              <p:cNvSpPr>
                <a:spLocks noChangeArrowheads="1"/>
              </p:cNvSpPr>
              <p:nvPr/>
            </p:nvSpPr>
            <p:spPr bwMode="auto">
              <a:xfrm>
                <a:off x="7243936" y="4945360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9" name="Rectangle 21"/>
              <p:cNvSpPr>
                <a:spLocks noChangeArrowheads="1"/>
              </p:cNvSpPr>
              <p:nvPr/>
            </p:nvSpPr>
            <p:spPr bwMode="auto">
              <a:xfrm>
                <a:off x="7091536" y="5173960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0" name="Line 22"/>
              <p:cNvSpPr>
                <a:spLocks noChangeShapeType="1"/>
              </p:cNvSpPr>
              <p:nvPr/>
            </p:nvSpPr>
            <p:spPr bwMode="auto">
              <a:xfrm>
                <a:off x="6786736" y="5173960"/>
                <a:ext cx="228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85" name="Rectangle 29"/>
            <p:cNvSpPr>
              <a:spLocks noChangeArrowheads="1"/>
            </p:cNvSpPr>
            <p:nvPr/>
          </p:nvSpPr>
          <p:spPr bwMode="auto">
            <a:xfrm>
              <a:off x="1447800" y="3733800"/>
              <a:ext cx="1428596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Replication</a:t>
              </a:r>
            </a:p>
          </p:txBody>
        </p:sp>
      </p:grpSp>
      <p:grpSp>
        <p:nvGrpSpPr>
          <p:cNvPr id="27654" name="Group 60"/>
          <p:cNvGrpSpPr>
            <a:grpSpLocks/>
          </p:cNvGrpSpPr>
          <p:nvPr/>
        </p:nvGrpSpPr>
        <p:grpSpPr bwMode="auto">
          <a:xfrm>
            <a:off x="4343400" y="2819400"/>
            <a:ext cx="3124200" cy="1331913"/>
            <a:chOff x="4343400" y="2819400"/>
            <a:chExt cx="3124200" cy="1332232"/>
          </a:xfrm>
        </p:grpSpPr>
        <p:grpSp>
          <p:nvGrpSpPr>
            <p:cNvPr id="27676" name="Group 30"/>
            <p:cNvGrpSpPr>
              <a:grpSpLocks/>
            </p:cNvGrpSpPr>
            <p:nvPr/>
          </p:nvGrpSpPr>
          <p:grpSpPr bwMode="auto">
            <a:xfrm>
              <a:off x="4343400" y="2819400"/>
              <a:ext cx="3124200" cy="1066800"/>
              <a:chOff x="1524000" y="4495800"/>
              <a:chExt cx="4038600" cy="1219200"/>
            </a:xfrm>
          </p:grpSpPr>
          <p:sp>
            <p:nvSpPr>
              <p:cNvPr id="27678" name="Rectangle 4"/>
              <p:cNvSpPr>
                <a:spLocks noChangeArrowheads="1"/>
              </p:cNvSpPr>
              <p:nvPr/>
            </p:nvSpPr>
            <p:spPr bwMode="auto">
              <a:xfrm>
                <a:off x="2819400" y="4724400"/>
                <a:ext cx="1066800" cy="7620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79" name="Rectangle 5"/>
              <p:cNvSpPr>
                <a:spLocks noChangeArrowheads="1"/>
              </p:cNvSpPr>
              <p:nvPr/>
            </p:nvSpPr>
            <p:spPr bwMode="auto">
              <a:xfrm>
                <a:off x="4800600" y="4495800"/>
                <a:ext cx="762000" cy="4572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0" name="Rectangle 6"/>
              <p:cNvSpPr>
                <a:spLocks noChangeArrowheads="1"/>
              </p:cNvSpPr>
              <p:nvPr/>
            </p:nvSpPr>
            <p:spPr bwMode="auto">
              <a:xfrm>
                <a:off x="4800600" y="5334000"/>
                <a:ext cx="762000" cy="3810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1" name="Line 7"/>
              <p:cNvSpPr>
                <a:spLocks noChangeShapeType="1"/>
              </p:cNvSpPr>
              <p:nvPr/>
            </p:nvSpPr>
            <p:spPr bwMode="auto">
              <a:xfrm flipV="1">
                <a:off x="2819400" y="4724400"/>
                <a:ext cx="1981200" cy="30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2" name="Line 8"/>
              <p:cNvSpPr>
                <a:spLocks noChangeShapeType="1"/>
              </p:cNvSpPr>
              <p:nvPr/>
            </p:nvSpPr>
            <p:spPr bwMode="auto">
              <a:xfrm>
                <a:off x="2819400" y="5029200"/>
                <a:ext cx="1981200" cy="457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3" name="Line 9"/>
              <p:cNvSpPr>
                <a:spLocks noChangeShapeType="1"/>
              </p:cNvSpPr>
              <p:nvPr/>
            </p:nvSpPr>
            <p:spPr bwMode="auto">
              <a:xfrm>
                <a:off x="1524000" y="5029200"/>
                <a:ext cx="1295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7" name="Rectangle 37"/>
            <p:cNvSpPr>
              <a:spLocks noChangeArrowheads="1"/>
            </p:cNvSpPr>
            <p:nvPr/>
          </p:nvSpPr>
          <p:spPr bwMode="auto">
            <a:xfrm>
              <a:off x="5181600" y="3810000"/>
              <a:ext cx="1467068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Abstraction</a:t>
              </a:r>
            </a:p>
          </p:txBody>
        </p:sp>
      </p:grpSp>
      <p:grpSp>
        <p:nvGrpSpPr>
          <p:cNvPr id="27655" name="Group 61"/>
          <p:cNvGrpSpPr>
            <a:grpSpLocks/>
          </p:cNvGrpSpPr>
          <p:nvPr/>
        </p:nvGrpSpPr>
        <p:grpSpPr bwMode="auto">
          <a:xfrm>
            <a:off x="762000" y="4572000"/>
            <a:ext cx="3416300" cy="1331913"/>
            <a:chOff x="609600" y="4343400"/>
            <a:chExt cx="3416320" cy="1332232"/>
          </a:xfrm>
        </p:grpSpPr>
        <p:grpSp>
          <p:nvGrpSpPr>
            <p:cNvPr id="27669" name="Group 38"/>
            <p:cNvGrpSpPr>
              <a:grpSpLocks/>
            </p:cNvGrpSpPr>
            <p:nvPr/>
          </p:nvGrpSpPr>
          <p:grpSpPr bwMode="auto">
            <a:xfrm>
              <a:off x="914400" y="4343400"/>
              <a:ext cx="2514600" cy="914400"/>
              <a:chOff x="2819400" y="5029200"/>
              <a:chExt cx="3352800" cy="1066800"/>
            </a:xfrm>
          </p:grpSpPr>
          <p:sp>
            <p:nvSpPr>
              <p:cNvPr id="27671" name="Rectangle 4"/>
              <p:cNvSpPr>
                <a:spLocks noChangeArrowheads="1"/>
              </p:cNvSpPr>
              <p:nvPr/>
            </p:nvSpPr>
            <p:spPr bwMode="auto">
              <a:xfrm>
                <a:off x="2819400" y="5029200"/>
                <a:ext cx="990600" cy="4572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72" name="Rectangle 5"/>
              <p:cNvSpPr>
                <a:spLocks noChangeArrowheads="1"/>
              </p:cNvSpPr>
              <p:nvPr/>
            </p:nvSpPr>
            <p:spPr bwMode="auto">
              <a:xfrm>
                <a:off x="2819400" y="5638800"/>
                <a:ext cx="990600" cy="4572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73" name="Rectangle 6"/>
              <p:cNvSpPr>
                <a:spLocks noChangeArrowheads="1"/>
              </p:cNvSpPr>
              <p:nvPr/>
            </p:nvSpPr>
            <p:spPr bwMode="auto">
              <a:xfrm>
                <a:off x="5105400" y="5181600"/>
                <a:ext cx="1066800" cy="6858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74" name="Line 7"/>
              <p:cNvSpPr>
                <a:spLocks noChangeShapeType="1"/>
              </p:cNvSpPr>
              <p:nvPr/>
            </p:nvSpPr>
            <p:spPr bwMode="auto">
              <a:xfrm>
                <a:off x="3810000" y="5257800"/>
                <a:ext cx="12954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5" name="Line 8"/>
              <p:cNvSpPr>
                <a:spLocks noChangeShapeType="1"/>
              </p:cNvSpPr>
              <p:nvPr/>
            </p:nvSpPr>
            <p:spPr bwMode="auto">
              <a:xfrm flipV="1">
                <a:off x="3810000" y="5638800"/>
                <a:ext cx="1295400" cy="30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0" name="Rectangle 44"/>
            <p:cNvSpPr>
              <a:spLocks noChangeArrowheads="1"/>
            </p:cNvSpPr>
            <p:nvPr/>
          </p:nvSpPr>
          <p:spPr bwMode="auto">
            <a:xfrm>
              <a:off x="609600" y="5334000"/>
              <a:ext cx="3416320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Compression (Consolidation)</a:t>
              </a:r>
            </a:p>
          </p:txBody>
        </p:sp>
      </p:grpSp>
      <p:grpSp>
        <p:nvGrpSpPr>
          <p:cNvPr id="27656" name="Group 62"/>
          <p:cNvGrpSpPr>
            <a:grpSpLocks/>
          </p:cNvGrpSpPr>
          <p:nvPr/>
        </p:nvGrpSpPr>
        <p:grpSpPr bwMode="auto">
          <a:xfrm>
            <a:off x="5257800" y="4419600"/>
            <a:ext cx="2438400" cy="1560513"/>
            <a:chOff x="4953000" y="4343400"/>
            <a:chExt cx="2438400" cy="1560832"/>
          </a:xfrm>
        </p:grpSpPr>
        <p:grpSp>
          <p:nvGrpSpPr>
            <p:cNvPr id="27657" name="Group 13"/>
            <p:cNvGrpSpPr>
              <a:grpSpLocks/>
            </p:cNvGrpSpPr>
            <p:nvPr/>
          </p:nvGrpSpPr>
          <p:grpSpPr bwMode="auto">
            <a:xfrm>
              <a:off x="4953000" y="4343400"/>
              <a:ext cx="2438400" cy="1143000"/>
              <a:chOff x="2895600" y="4876800"/>
              <a:chExt cx="3581400" cy="1219200"/>
            </a:xfrm>
          </p:grpSpPr>
          <p:sp>
            <p:nvSpPr>
              <p:cNvPr id="27659" name="Rectangle 4"/>
              <p:cNvSpPr>
                <a:spLocks noChangeArrowheads="1"/>
              </p:cNvSpPr>
              <p:nvPr/>
            </p:nvSpPr>
            <p:spPr bwMode="auto">
              <a:xfrm>
                <a:off x="2895600" y="48768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0" name="Rectangle 5"/>
              <p:cNvSpPr>
                <a:spLocks noChangeArrowheads="1"/>
              </p:cNvSpPr>
              <p:nvPr/>
            </p:nvSpPr>
            <p:spPr bwMode="auto">
              <a:xfrm>
                <a:off x="2895600" y="57150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1" name="Rectangle 6"/>
              <p:cNvSpPr>
                <a:spLocks noChangeArrowheads="1"/>
              </p:cNvSpPr>
              <p:nvPr/>
            </p:nvSpPr>
            <p:spPr bwMode="auto">
              <a:xfrm>
                <a:off x="2895600" y="57150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2" name="Rectangle 7"/>
              <p:cNvSpPr>
                <a:spLocks noChangeArrowheads="1"/>
              </p:cNvSpPr>
              <p:nvPr/>
            </p:nvSpPr>
            <p:spPr bwMode="auto">
              <a:xfrm>
                <a:off x="5791200" y="57150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3" name="Rectangle 8"/>
              <p:cNvSpPr>
                <a:spLocks noChangeArrowheads="1"/>
              </p:cNvSpPr>
              <p:nvPr/>
            </p:nvSpPr>
            <p:spPr bwMode="auto">
              <a:xfrm>
                <a:off x="5791200" y="48768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4" name="Rectangle 9"/>
              <p:cNvSpPr>
                <a:spLocks noChangeArrowheads="1"/>
              </p:cNvSpPr>
              <p:nvPr/>
            </p:nvSpPr>
            <p:spPr bwMode="auto">
              <a:xfrm>
                <a:off x="4114800" y="5181600"/>
                <a:ext cx="1066800" cy="6096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5" name="Line 10"/>
              <p:cNvSpPr>
                <a:spLocks noChangeShapeType="1"/>
              </p:cNvSpPr>
              <p:nvPr/>
            </p:nvSpPr>
            <p:spPr bwMode="auto">
              <a:xfrm>
                <a:off x="3581400" y="5181600"/>
                <a:ext cx="5334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Line 11"/>
              <p:cNvSpPr>
                <a:spLocks noChangeShapeType="1"/>
              </p:cNvSpPr>
              <p:nvPr/>
            </p:nvSpPr>
            <p:spPr bwMode="auto">
              <a:xfrm flipV="1">
                <a:off x="5181600" y="5181600"/>
                <a:ext cx="6096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Line 12"/>
              <p:cNvSpPr>
                <a:spLocks noChangeShapeType="1"/>
              </p:cNvSpPr>
              <p:nvPr/>
            </p:nvSpPr>
            <p:spPr bwMode="auto">
              <a:xfrm>
                <a:off x="5181600" y="5715000"/>
                <a:ext cx="6096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8" name="Line 13"/>
              <p:cNvSpPr>
                <a:spLocks noChangeShapeType="1"/>
              </p:cNvSpPr>
              <p:nvPr/>
            </p:nvSpPr>
            <p:spPr bwMode="auto">
              <a:xfrm flipH="1">
                <a:off x="3581400" y="5715000"/>
                <a:ext cx="53340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58" name="Rectangle 56"/>
            <p:cNvSpPr>
              <a:spLocks noChangeArrowheads="1"/>
            </p:cNvSpPr>
            <p:nvPr/>
          </p:nvSpPr>
          <p:spPr bwMode="auto">
            <a:xfrm>
              <a:off x="5181600" y="5562600"/>
              <a:ext cx="2159566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Resource Sharing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0926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60475" y="2286000"/>
            <a:ext cx="6702425" cy="1521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Software Architecture Design Example</a:t>
            </a:r>
          </a:p>
        </p:txBody>
      </p:sp>
      <p:sp>
        <p:nvSpPr>
          <p:cNvPr id="2051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Using Attribute Driven Design</a:t>
            </a:r>
          </a:p>
        </p:txBody>
      </p:sp>
    </p:spTree>
    <p:extLst>
      <p:ext uri="{BB962C8B-B14F-4D97-AF65-F5344CB8AC3E}">
        <p14:creationId xmlns:p14="http://schemas.microsoft.com/office/powerpoint/2010/main" val="3789869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777875" y="212942"/>
            <a:ext cx="7658404" cy="1061235"/>
          </a:xfrm>
        </p:spPr>
        <p:txBody>
          <a:bodyPr>
            <a:normAutofit/>
          </a:bodyPr>
          <a:lstStyle/>
          <a:p>
            <a:r>
              <a:rPr lang="en-US" altLang="en-US" dirty="0"/>
              <a:t>Garage Door Example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1856678"/>
            <a:ext cx="7112000" cy="2029521"/>
          </a:xfrm>
        </p:spPr>
        <p:txBody>
          <a:bodyPr/>
          <a:lstStyle/>
          <a:p>
            <a:r>
              <a:rPr lang="en-US" altLang="en-US" dirty="0"/>
              <a:t>Design a product line architecture for a garage door opener integrated with a home information system</a:t>
            </a:r>
          </a:p>
          <a:p>
            <a:pPr lvl="1"/>
            <a:r>
              <a:rPr lang="en-US" altLang="en-US" dirty="0"/>
              <a:t>Raise/lower door via switch, remote, home info system</a:t>
            </a:r>
          </a:p>
          <a:p>
            <a:pPr lvl="1"/>
            <a:r>
              <a:rPr lang="en-US" altLang="en-US" dirty="0"/>
              <a:t>Problem diagnosis from home information system</a:t>
            </a:r>
          </a:p>
          <a:p>
            <a:pPr lvl="1"/>
            <a:r>
              <a:rPr lang="en-US" altLang="en-US" dirty="0"/>
              <a:t>Ensure safety protocols </a:t>
            </a:r>
            <a:r>
              <a:rPr lang="en-US" altLang="en-US"/>
              <a:t>are implemented</a:t>
            </a:r>
            <a:endParaRPr lang="en-US" altLang="en-US" dirty="0"/>
          </a:p>
          <a:p>
            <a:endParaRPr lang="en-US" altLang="en-US" dirty="0"/>
          </a:p>
        </p:txBody>
      </p:sp>
      <p:grpSp>
        <p:nvGrpSpPr>
          <p:cNvPr id="3076" name="Group 21"/>
          <p:cNvGrpSpPr>
            <a:grpSpLocks/>
          </p:cNvGrpSpPr>
          <p:nvPr/>
        </p:nvGrpSpPr>
        <p:grpSpPr bwMode="auto">
          <a:xfrm>
            <a:off x="1600200" y="3962400"/>
            <a:ext cx="5943600" cy="2133600"/>
            <a:chOff x="1600200" y="3962400"/>
            <a:chExt cx="5943599" cy="2133600"/>
          </a:xfrm>
        </p:grpSpPr>
        <p:sp>
          <p:nvSpPr>
            <p:cNvPr id="3077" name="Oval 1"/>
            <p:cNvSpPr>
              <a:spLocks noChangeArrowheads="1"/>
            </p:cNvSpPr>
            <p:nvPr/>
          </p:nvSpPr>
          <p:spPr bwMode="auto">
            <a:xfrm>
              <a:off x="3962400" y="4038600"/>
              <a:ext cx="1143000" cy="91440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3078" name="TextBox 2"/>
            <p:cNvSpPr txBox="1">
              <a:spLocks noChangeArrowheads="1"/>
            </p:cNvSpPr>
            <p:nvPr/>
          </p:nvSpPr>
          <p:spPr bwMode="auto">
            <a:xfrm>
              <a:off x="3886200" y="4114800"/>
              <a:ext cx="1295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Garage Door Opener</a:t>
              </a:r>
            </a:p>
          </p:txBody>
        </p:sp>
        <p:sp>
          <p:nvSpPr>
            <p:cNvPr id="3079" name="Rectangle 3"/>
            <p:cNvSpPr>
              <a:spLocks noChangeArrowheads="1"/>
            </p:cNvSpPr>
            <p:nvPr/>
          </p:nvSpPr>
          <p:spPr bwMode="auto">
            <a:xfrm>
              <a:off x="1600200" y="4114800"/>
              <a:ext cx="1143000" cy="762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6400800" y="4114800"/>
              <a:ext cx="1066800" cy="6858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3962400" y="5334000"/>
              <a:ext cx="1143000" cy="762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3082" name="TextBox 4"/>
            <p:cNvSpPr txBox="1">
              <a:spLocks noChangeArrowheads="1"/>
            </p:cNvSpPr>
            <p:nvPr/>
          </p:nvSpPr>
          <p:spPr bwMode="auto">
            <a:xfrm>
              <a:off x="1676400" y="4191000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Home Info Sys</a:t>
              </a:r>
            </a:p>
          </p:txBody>
        </p:sp>
        <p:sp>
          <p:nvSpPr>
            <p:cNvPr id="3083" name="TextBox 5"/>
            <p:cNvSpPr txBox="1">
              <a:spLocks noChangeArrowheads="1"/>
            </p:cNvSpPr>
            <p:nvPr/>
          </p:nvSpPr>
          <p:spPr bwMode="auto">
            <a:xfrm>
              <a:off x="4114800" y="5486400"/>
              <a:ext cx="9364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/>
                <a:t>Remote</a:t>
              </a:r>
            </a:p>
          </p:txBody>
        </p:sp>
        <p:sp>
          <p:nvSpPr>
            <p:cNvPr id="3084" name="TextBox 8"/>
            <p:cNvSpPr txBox="1">
              <a:spLocks noChangeArrowheads="1"/>
            </p:cNvSpPr>
            <p:nvPr/>
          </p:nvSpPr>
          <p:spPr bwMode="auto">
            <a:xfrm>
              <a:off x="6324600" y="4191000"/>
              <a:ext cx="12191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Sensor/</a:t>
              </a:r>
            </a:p>
            <a:p>
              <a:pPr algn="ctr"/>
              <a:r>
                <a:rPr lang="en-US" altLang="en-US" sz="1600"/>
                <a:t>Actuator</a:t>
              </a:r>
            </a:p>
          </p:txBody>
        </p:sp>
        <p:cxnSp>
          <p:nvCxnSpPr>
            <p:cNvPr id="3085" name="Straight Arrow Connector 10"/>
            <p:cNvCxnSpPr>
              <a:cxnSpLocks noChangeShapeType="1"/>
            </p:cNvCxnSpPr>
            <p:nvPr/>
          </p:nvCxnSpPr>
          <p:spPr bwMode="auto">
            <a:xfrm>
              <a:off x="2743200" y="4648200"/>
              <a:ext cx="12192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6" name="Straight Arrow Connector 12"/>
            <p:cNvCxnSpPr>
              <a:cxnSpLocks noChangeShapeType="1"/>
            </p:cNvCxnSpPr>
            <p:nvPr/>
          </p:nvCxnSpPr>
          <p:spPr bwMode="auto">
            <a:xfrm flipH="1">
              <a:off x="2743200" y="4267200"/>
              <a:ext cx="12954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7" name="Straight Arrow Connector 14"/>
            <p:cNvCxnSpPr>
              <a:cxnSpLocks noChangeShapeType="1"/>
              <a:stCxn id="3081" idx="0"/>
              <a:endCxn id="3077" idx="4"/>
            </p:cNvCxnSpPr>
            <p:nvPr/>
          </p:nvCxnSpPr>
          <p:spPr bwMode="auto">
            <a:xfrm flipV="1">
              <a:off x="4533900" y="4953000"/>
              <a:ext cx="0" cy="3810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8" name="Straight Arrow Connector 16"/>
            <p:cNvCxnSpPr>
              <a:cxnSpLocks noChangeShapeType="1"/>
            </p:cNvCxnSpPr>
            <p:nvPr/>
          </p:nvCxnSpPr>
          <p:spPr bwMode="auto">
            <a:xfrm>
              <a:off x="5105400" y="4648200"/>
              <a:ext cx="12954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9" name="Straight Arrow Connector 18"/>
            <p:cNvCxnSpPr>
              <a:cxnSpLocks noChangeShapeType="1"/>
            </p:cNvCxnSpPr>
            <p:nvPr/>
          </p:nvCxnSpPr>
          <p:spPr bwMode="auto">
            <a:xfrm flipH="1">
              <a:off x="5105400" y="4343400"/>
              <a:ext cx="12954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90" name="TextBox 19"/>
            <p:cNvSpPr txBox="1">
              <a:spLocks noChangeArrowheads="1"/>
            </p:cNvSpPr>
            <p:nvPr/>
          </p:nvSpPr>
          <p:spPr bwMode="auto">
            <a:xfrm>
              <a:off x="2971800" y="4648200"/>
              <a:ext cx="8451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Control</a:t>
              </a:r>
            </a:p>
          </p:txBody>
        </p:sp>
        <p:sp>
          <p:nvSpPr>
            <p:cNvPr id="3091" name="TextBox 20"/>
            <p:cNvSpPr txBox="1">
              <a:spLocks noChangeArrowheads="1"/>
            </p:cNvSpPr>
            <p:nvPr/>
          </p:nvSpPr>
          <p:spPr bwMode="auto">
            <a:xfrm>
              <a:off x="2819400" y="3962400"/>
              <a:ext cx="124264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Diagnostics</a:t>
              </a:r>
            </a:p>
          </p:txBody>
        </p:sp>
        <p:sp>
          <p:nvSpPr>
            <p:cNvPr id="3092" name="TextBox 23"/>
            <p:cNvSpPr txBox="1">
              <a:spLocks noChangeArrowheads="1"/>
            </p:cNvSpPr>
            <p:nvPr/>
          </p:nvSpPr>
          <p:spPr bwMode="auto">
            <a:xfrm>
              <a:off x="4495800" y="4953000"/>
              <a:ext cx="8451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Control</a:t>
              </a:r>
            </a:p>
          </p:txBody>
        </p:sp>
        <p:sp>
          <p:nvSpPr>
            <p:cNvPr id="3093" name="TextBox 24"/>
            <p:cNvSpPr txBox="1">
              <a:spLocks noChangeArrowheads="1"/>
            </p:cNvSpPr>
            <p:nvPr/>
          </p:nvSpPr>
          <p:spPr bwMode="auto">
            <a:xfrm>
              <a:off x="5334000" y="4648200"/>
              <a:ext cx="8451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Control</a:t>
              </a:r>
            </a:p>
          </p:txBody>
        </p:sp>
        <p:sp>
          <p:nvSpPr>
            <p:cNvPr id="3094" name="TextBox 25"/>
            <p:cNvSpPr txBox="1">
              <a:spLocks noChangeArrowheads="1"/>
            </p:cNvSpPr>
            <p:nvPr/>
          </p:nvSpPr>
          <p:spPr bwMode="auto">
            <a:xfrm>
              <a:off x="5334000" y="4038600"/>
              <a:ext cx="70884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Alerts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924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22744"/>
            <a:ext cx="7112000" cy="3944655"/>
          </a:xfrm>
        </p:spPr>
        <p:txBody>
          <a:bodyPr/>
          <a:lstStyle/>
          <a:p>
            <a:pPr marL="457200" indent="-457200">
              <a:defRPr/>
            </a:pPr>
            <a:r>
              <a:rPr lang="en-US" dirty="0"/>
              <a:t>For </a:t>
            </a:r>
            <a:r>
              <a:rPr lang="en-US" b="1" dirty="0"/>
              <a:t>new</a:t>
            </a:r>
            <a:r>
              <a:rPr lang="en-US" dirty="0"/>
              <a:t> (green field) systems it is the </a:t>
            </a:r>
            <a:r>
              <a:rPr lang="en-US" b="1" dirty="0"/>
              <a:t>whole system</a:t>
            </a:r>
          </a:p>
          <a:p>
            <a:pPr marL="457200" indent="-457200">
              <a:defRPr/>
            </a:pPr>
            <a:r>
              <a:rPr lang="en-US" dirty="0"/>
              <a:t>For </a:t>
            </a:r>
            <a:r>
              <a:rPr lang="en-US" b="1" dirty="0"/>
              <a:t>legacy</a:t>
            </a:r>
            <a:r>
              <a:rPr lang="en-US" dirty="0"/>
              <a:t>, what is being </a:t>
            </a:r>
            <a:r>
              <a:rPr lang="en-US" b="1" dirty="0"/>
              <a:t>added</a:t>
            </a:r>
          </a:p>
          <a:p>
            <a:pPr marL="457200" indent="-457200">
              <a:defRPr/>
            </a:pPr>
            <a:r>
              <a:rPr lang="en-US" dirty="0"/>
              <a:t>After the first iteration what comes next, </a:t>
            </a:r>
            <a:r>
              <a:rPr lang="en-US" b="1" dirty="0"/>
              <a:t>element breath or depth?</a:t>
            </a:r>
          </a:p>
          <a:p>
            <a:pPr marL="930275" lvl="1" indent="-457200">
              <a:defRPr/>
            </a:pPr>
            <a:r>
              <a:rPr lang="en-US" dirty="0"/>
              <a:t>Depth if technology risk or resourcing concerns</a:t>
            </a:r>
          </a:p>
          <a:p>
            <a:pPr>
              <a:defRPr/>
            </a:pPr>
            <a:r>
              <a:rPr lang="en-US" altLang="en-US" dirty="0"/>
              <a:t>Garage door opener is the system</a:t>
            </a:r>
          </a:p>
          <a:p>
            <a:pPr marL="519113" indent="-457200">
              <a:defRPr/>
            </a:pPr>
            <a:endParaRPr lang="en-US" dirty="0"/>
          </a:p>
          <a:p>
            <a:pPr marL="457200" indent="-457200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719138" y="457200"/>
            <a:ext cx="7620000" cy="87055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1: Choose a System Element to Design</a:t>
            </a:r>
          </a:p>
        </p:txBody>
      </p:sp>
    </p:spTree>
    <p:extLst>
      <p:ext uri="{BB962C8B-B14F-4D97-AF65-F5344CB8AC3E}">
        <p14:creationId xmlns:p14="http://schemas.microsoft.com/office/powerpoint/2010/main" val="3047204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8932" y="457200"/>
            <a:ext cx="7471775" cy="1077238"/>
          </a:xfrm>
        </p:spPr>
        <p:txBody>
          <a:bodyPr>
            <a:normAutofit/>
          </a:bodyPr>
          <a:lstStyle/>
          <a:p>
            <a:r>
              <a:rPr lang="en-US" altLang="en-US" dirty="0"/>
              <a:t>Step 2: Identify the ASRs</a:t>
            </a:r>
            <a:br>
              <a:rPr lang="en-US" altLang="en-US" dirty="0"/>
            </a:br>
            <a:r>
              <a:rPr lang="en-US" altLang="en-US" sz="2000" dirty="0"/>
              <a:t>(Architecturally Significant Requirements) 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Start with quality </a:t>
            </a:r>
            <a:r>
              <a:rPr lang="en-US" altLang="en-US" b="1"/>
              <a:t>scenarios</a:t>
            </a:r>
          </a:p>
          <a:p>
            <a:pPr lvl="1"/>
            <a:r>
              <a:rPr lang="en-US" altLang="en-US"/>
              <a:t>Device and controls differ for various products in product line</a:t>
            </a:r>
          </a:p>
          <a:p>
            <a:pPr lvl="1"/>
            <a:r>
              <a:rPr lang="en-US" altLang="en-US"/>
              <a:t>Product processors differ</a:t>
            </a:r>
          </a:p>
          <a:p>
            <a:pPr lvl="1"/>
            <a:r>
              <a:rPr lang="en-US" altLang="en-US"/>
              <a:t>Garage door descent must stop within 0.1 second after obstacle detection</a:t>
            </a:r>
          </a:p>
          <a:p>
            <a:pPr lvl="1"/>
            <a:r>
              <a:rPr lang="en-US" altLang="en-US"/>
              <a:t>Access to opener from home info system for control and diagnostics with proprietary protocol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64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38203" y="286604"/>
            <a:ext cx="8718115" cy="99403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altLang="en-US" dirty="0">
                <a:latin typeface="+mn-lt"/>
                <a:ea typeface="Garamond" pitchFamily="18" charset="0"/>
                <a:cs typeface="Garamond" pitchFamily="18" charset="0"/>
              </a:rPr>
              <a:t>Software Architecture Design Reference Model</a:t>
            </a:r>
            <a:endParaRPr lang="en-US" altLang="en-US" dirty="0">
              <a:latin typeface="+mn-lt"/>
            </a:endParaRP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647700" y="1181100"/>
            <a:ext cx="7848600" cy="4495800"/>
            <a:chOff x="533400" y="1447800"/>
            <a:chExt cx="7848600" cy="4495801"/>
          </a:xfrm>
        </p:grpSpPr>
        <p:sp>
          <p:nvSpPr>
            <p:cNvPr id="5" name="Rectangle 4"/>
            <p:cNvSpPr/>
            <p:nvPr/>
          </p:nvSpPr>
          <p:spPr bwMode="auto">
            <a:xfrm>
              <a:off x="533400" y="1447800"/>
              <a:ext cx="1752600" cy="9906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1375" eaLnBrk="0" hangingPunct="0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2971800" y="2590800"/>
              <a:ext cx="12192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971800" y="3810001"/>
              <a:ext cx="12192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895600" y="5105401"/>
              <a:ext cx="13716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914400" y="5105401"/>
              <a:ext cx="12192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4999038" y="2590800"/>
              <a:ext cx="12954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075238" y="3886201"/>
              <a:ext cx="1173162" cy="6858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1375" eaLnBrk="0" hangingPunct="0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781800" y="1447800"/>
              <a:ext cx="14478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1375" eaLnBrk="0" hangingPunct="0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5133" name="TextBox 11"/>
            <p:cNvSpPr txBox="1">
              <a:spLocks noChangeArrowheads="1"/>
            </p:cNvSpPr>
            <p:nvPr/>
          </p:nvSpPr>
          <p:spPr bwMode="auto">
            <a:xfrm>
              <a:off x="533400" y="1524000"/>
              <a:ext cx="1757212" cy="867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Requirements: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Domain functions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Quality attributes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Use cases</a:t>
              </a:r>
            </a:p>
          </p:txBody>
        </p:sp>
        <p:sp>
          <p:nvSpPr>
            <p:cNvPr id="5134" name="TextBox 12"/>
            <p:cNvSpPr txBox="1">
              <a:spLocks noChangeArrowheads="1"/>
            </p:cNvSpPr>
            <p:nvPr/>
          </p:nvSpPr>
          <p:spPr bwMode="auto">
            <a:xfrm>
              <a:off x="2921752" y="2590800"/>
              <a:ext cx="128913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Drivers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Subset</a:t>
              </a:r>
            </a:p>
          </p:txBody>
        </p:sp>
        <p:sp>
          <p:nvSpPr>
            <p:cNvPr id="5135" name="TextBox 13"/>
            <p:cNvSpPr txBox="1">
              <a:spLocks noChangeArrowheads="1"/>
            </p:cNvSpPr>
            <p:nvPr/>
          </p:nvSpPr>
          <p:spPr bwMode="auto">
            <a:xfrm>
              <a:off x="3094403" y="3810000"/>
              <a:ext cx="104067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Quality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Attribute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Scenarios</a:t>
              </a:r>
            </a:p>
          </p:txBody>
        </p:sp>
        <p:sp>
          <p:nvSpPr>
            <p:cNvPr id="5136" name="TextBox 14"/>
            <p:cNvSpPr txBox="1">
              <a:spLocks noChangeArrowheads="1"/>
            </p:cNvSpPr>
            <p:nvPr/>
          </p:nvSpPr>
          <p:spPr bwMode="auto">
            <a:xfrm>
              <a:off x="965448" y="5192216"/>
              <a:ext cx="114775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“Catalog”</a:t>
              </a:r>
            </a:p>
          </p:txBody>
        </p:sp>
        <p:sp>
          <p:nvSpPr>
            <p:cNvPr id="5137" name="TextBox 15"/>
            <p:cNvSpPr txBox="1">
              <a:spLocks noChangeArrowheads="1"/>
            </p:cNvSpPr>
            <p:nvPr/>
          </p:nvSpPr>
          <p:spPr bwMode="auto">
            <a:xfrm>
              <a:off x="2895600" y="5181600"/>
              <a:ext cx="13716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 and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tactics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selection</a:t>
              </a:r>
            </a:p>
          </p:txBody>
        </p:sp>
        <p:sp>
          <p:nvSpPr>
            <p:cNvPr id="5138" name="TextBox 16"/>
            <p:cNvSpPr txBox="1">
              <a:spLocks noChangeArrowheads="1"/>
            </p:cNvSpPr>
            <p:nvPr/>
          </p:nvSpPr>
          <p:spPr bwMode="auto">
            <a:xfrm>
              <a:off x="4940654" y="2590800"/>
              <a:ext cx="1455848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Module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decomposition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</p:txBody>
        </p:sp>
        <p:sp>
          <p:nvSpPr>
            <p:cNvPr id="5139" name="TextBox 17"/>
            <p:cNvSpPr txBox="1">
              <a:spLocks noChangeArrowheads="1"/>
            </p:cNvSpPr>
            <p:nvPr/>
          </p:nvSpPr>
          <p:spPr bwMode="auto">
            <a:xfrm>
              <a:off x="5029200" y="3886200"/>
              <a:ext cx="129539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decision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analysis</a:t>
              </a:r>
            </a:p>
          </p:txBody>
        </p:sp>
        <p:sp>
          <p:nvSpPr>
            <p:cNvPr id="5140" name="TextBox 18"/>
            <p:cNvSpPr txBox="1">
              <a:spLocks noChangeArrowheads="1"/>
            </p:cNvSpPr>
            <p:nvPr/>
          </p:nvSpPr>
          <p:spPr bwMode="auto">
            <a:xfrm>
              <a:off x="6629400" y="1524000"/>
              <a:ext cx="1752600" cy="674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Design Documentation</a:t>
              </a:r>
            </a:p>
          </p:txBody>
        </p:sp>
        <p:cxnSp>
          <p:nvCxnSpPr>
            <p:cNvPr id="5141" name="Straight Arrow Connector 20"/>
            <p:cNvCxnSpPr>
              <a:cxnSpLocks noChangeShapeType="1"/>
            </p:cNvCxnSpPr>
            <p:nvPr/>
          </p:nvCxnSpPr>
          <p:spPr bwMode="auto">
            <a:xfrm>
              <a:off x="2286000" y="1600200"/>
              <a:ext cx="44958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hape 24"/>
            <p:cNvCxnSpPr>
              <a:stCxn id="5134" idx="0"/>
            </p:cNvCxnSpPr>
            <p:nvPr/>
          </p:nvCxnSpPr>
          <p:spPr bwMode="auto">
            <a:xfrm rot="16200000" flipV="1">
              <a:off x="2659857" y="1683543"/>
              <a:ext cx="533400" cy="1281113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4118" name="Straight Arrow Connector 22"/>
            <p:cNvCxnSpPr>
              <a:cxnSpLocks noChangeShapeType="1"/>
              <a:stCxn id="4101" idx="2"/>
              <a:endCxn id="4102" idx="0"/>
            </p:cNvCxnSpPr>
            <p:nvPr/>
          </p:nvCxnSpPr>
          <p:spPr bwMode="auto">
            <a:xfrm>
              <a:off x="3581400" y="3429000"/>
              <a:ext cx="0" cy="381000"/>
            </a:xfrm>
            <a:prstGeom prst="straightConnector1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4119" name="Straight Arrow Connector 23"/>
            <p:cNvCxnSpPr>
              <a:cxnSpLocks noChangeShapeType="1"/>
              <a:stCxn id="4102" idx="2"/>
              <a:endCxn id="4103" idx="0"/>
            </p:cNvCxnSpPr>
            <p:nvPr/>
          </p:nvCxnSpPr>
          <p:spPr bwMode="auto">
            <a:xfrm>
              <a:off x="3581400" y="4648201"/>
              <a:ext cx="0" cy="457200"/>
            </a:xfrm>
            <a:prstGeom prst="straightConnector1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4120" name="Straight Arrow Connector 24"/>
            <p:cNvCxnSpPr>
              <a:cxnSpLocks noChangeShapeType="1"/>
              <a:stCxn id="4104" idx="3"/>
              <a:endCxn id="5137" idx="1"/>
            </p:cNvCxnSpPr>
            <p:nvPr/>
          </p:nvCxnSpPr>
          <p:spPr bwMode="auto">
            <a:xfrm>
              <a:off x="2133600" y="5524501"/>
              <a:ext cx="762000" cy="26988"/>
            </a:xfrm>
            <a:prstGeom prst="straightConnector1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26" name="Shape 28"/>
            <p:cNvCxnSpPr>
              <a:stCxn id="5138" idx="0"/>
            </p:cNvCxnSpPr>
            <p:nvPr/>
          </p:nvCxnSpPr>
          <p:spPr bwMode="auto">
            <a:xfrm rot="16200000" flipV="1">
              <a:off x="4358482" y="1280318"/>
              <a:ext cx="533400" cy="2087563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>
              <a:stCxn id="4105" idx="2"/>
              <a:endCxn id="11" idx="0"/>
            </p:cNvCxnSpPr>
            <p:nvPr/>
          </p:nvCxnSpPr>
          <p:spPr bwMode="auto">
            <a:xfrm>
              <a:off x="5646738" y="3429000"/>
              <a:ext cx="15875" cy="4572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hape 30"/>
            <p:cNvCxnSpPr>
              <a:stCxn id="11" idx="3"/>
              <a:endCxn id="12" idx="2"/>
            </p:cNvCxnSpPr>
            <p:nvPr/>
          </p:nvCxnSpPr>
          <p:spPr bwMode="auto">
            <a:xfrm flipV="1">
              <a:off x="6248400" y="2286000"/>
              <a:ext cx="1257300" cy="1943100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24" name="Elbow Connector 28"/>
            <p:cNvCxnSpPr>
              <a:cxnSpLocks noChangeShapeType="1"/>
              <a:stCxn id="5137" idx="3"/>
              <a:endCxn id="5138" idx="1"/>
            </p:cNvCxnSpPr>
            <p:nvPr/>
          </p:nvCxnSpPr>
          <p:spPr bwMode="auto">
            <a:xfrm flipV="1">
              <a:off x="4267200" y="2960688"/>
              <a:ext cx="673100" cy="259080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 type="arrow" w="med" len="med"/>
              <a:tailEnd type="arrow" w="med" len="med"/>
            </a:ln>
          </p:spPr>
        </p:cxnSp>
      </p:grpSp>
      <p:sp>
        <p:nvSpPr>
          <p:cNvPr id="5124" name="TextBox 28"/>
          <p:cNvSpPr txBox="1">
            <a:spLocks noChangeArrowheads="1"/>
          </p:cNvSpPr>
          <p:nvPr/>
        </p:nvSpPr>
        <p:spPr bwMode="auto">
          <a:xfrm>
            <a:off x="1447800" y="2514600"/>
            <a:ext cx="14922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Helvetica" panose="020B0604020202020204" pitchFamily="34" charset="0"/>
              </a:rPr>
              <a:t>(ASRs/QAs)</a:t>
            </a:r>
          </a:p>
        </p:txBody>
      </p:sp>
    </p:spTree>
    <p:extLst>
      <p:ext uri="{BB962C8B-B14F-4D97-AF65-F5344CB8AC3E}">
        <p14:creationId xmlns:p14="http://schemas.microsoft.com/office/powerpoint/2010/main" val="2510548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22959" y="1033397"/>
            <a:ext cx="5464175" cy="466725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2: Identify the ASRs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ASRs are a combination of </a:t>
            </a:r>
            <a:r>
              <a:rPr lang="en-US" altLang="en-US" b="1"/>
              <a:t>functional requirements, constraints and quality attributes</a:t>
            </a:r>
          </a:p>
          <a:p>
            <a:r>
              <a:rPr lang="en-US" altLang="en-US" b="1"/>
              <a:t>Prioritize ASRs </a:t>
            </a:r>
            <a:r>
              <a:rPr lang="en-US" altLang="en-US"/>
              <a:t>and select those that will “drive“ the architecture design</a:t>
            </a:r>
          </a:p>
          <a:p>
            <a:endParaRPr lang="en-US" altLang="en-US"/>
          </a:p>
          <a:p>
            <a:pPr>
              <a:buFont typeface="Symbol" pitchFamily="18" charset="2"/>
              <a:buNone/>
            </a:pPr>
            <a:r>
              <a:rPr lang="en-US" altLang="en-US"/>
              <a:t>Garage door system:</a:t>
            </a:r>
          </a:p>
          <a:p>
            <a:pPr lvl="1"/>
            <a:r>
              <a:rPr lang="en-US" altLang="en-US"/>
              <a:t>Real-time performance</a:t>
            </a:r>
          </a:p>
          <a:p>
            <a:pPr lvl="1"/>
            <a:r>
              <a:rPr lang="en-US" altLang="en-US"/>
              <a:t>Modifiability to support the product line</a:t>
            </a:r>
          </a:p>
          <a:p>
            <a:pPr lvl="1"/>
            <a:r>
              <a:rPr lang="en-US" altLang="en-US"/>
              <a:t>Interoperability for on-line control and diagnostics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09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07721" y="250521"/>
            <a:ext cx="7878871" cy="142587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3: Generate a Design Solution</a:t>
            </a:r>
            <a:br>
              <a:rPr lang="en-US" altLang="en-US" dirty="0"/>
            </a:br>
            <a:r>
              <a:rPr lang="en-US" altLang="en-US" dirty="0"/>
              <a:t>For the Chosen Element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112000" cy="4122738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Goal: establish an </a:t>
            </a:r>
            <a:r>
              <a:rPr lang="en-US" altLang="en-US" b="1" dirty="0"/>
              <a:t>overall architecture design </a:t>
            </a:r>
            <a:r>
              <a:rPr lang="en-US" altLang="en-US" dirty="0"/>
              <a:t>that satisfies architectural drivers</a:t>
            </a:r>
          </a:p>
          <a:p>
            <a:pPr>
              <a:defRPr/>
            </a:pPr>
            <a:r>
              <a:rPr lang="en-US" b="1" kern="1200" dirty="0"/>
              <a:t>For each ASR </a:t>
            </a:r>
            <a:r>
              <a:rPr lang="en-US" kern="1200" dirty="0"/>
              <a:t>for this element choose a design solution …</a:t>
            </a:r>
          </a:p>
          <a:p>
            <a:pPr>
              <a:defRPr/>
            </a:pPr>
            <a:r>
              <a:rPr lang="en-US" kern="1200" dirty="0"/>
              <a:t>The patterns, tactics, design principles </a:t>
            </a:r>
            <a:r>
              <a:rPr lang="en-US" altLang="en-US" dirty="0"/>
              <a:t>to achieve quality attributes</a:t>
            </a:r>
          </a:p>
          <a:p>
            <a:pPr>
              <a:defRPr/>
            </a:pPr>
            <a:r>
              <a:rPr lang="en-US" altLang="en-US" dirty="0"/>
              <a:t>Watch for QA design tradeoffs between tactics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600200" y="4876800"/>
            <a:ext cx="64801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2060"/>
                </a:solidFill>
                <a:latin typeface="Helvetica" panose="020B0604020202020204" pitchFamily="34" charset="0"/>
              </a:rPr>
              <a:t>It’s possible the domain problem may call for a “custom” architecture pattern</a:t>
            </a:r>
          </a:p>
        </p:txBody>
      </p:sp>
    </p:spTree>
    <p:extLst>
      <p:ext uri="{BB962C8B-B14F-4D97-AF65-F5344CB8AC3E}">
        <p14:creationId xmlns:p14="http://schemas.microsoft.com/office/powerpoint/2010/main" val="223874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38213" y="457200"/>
            <a:ext cx="7181850" cy="114613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3: Generate a Design Solution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Performance</a:t>
            </a:r>
          </a:p>
          <a:p>
            <a:pPr lvl="1"/>
            <a:r>
              <a:rPr lang="en-US" altLang="en-US"/>
              <a:t>Concerned with critical computational performance scheduling and efficiency</a:t>
            </a:r>
          </a:p>
          <a:p>
            <a:pPr lvl="1"/>
            <a:r>
              <a:rPr lang="en-US" altLang="en-US"/>
              <a:t>Need tactics to deal with the </a:t>
            </a:r>
            <a:r>
              <a:rPr lang="en-US" altLang="en-US" b="1"/>
              <a:t>control of resource demand and resource management</a:t>
            </a:r>
          </a:p>
          <a:p>
            <a:pPr lvl="1"/>
            <a:r>
              <a:rPr lang="en-US" altLang="en-US"/>
              <a:t>Choose “</a:t>
            </a:r>
            <a:r>
              <a:rPr lang="en-US" altLang="en-US" b="1"/>
              <a:t>increase resource efficiency</a:t>
            </a:r>
            <a:r>
              <a:rPr lang="en-US" altLang="en-US"/>
              <a:t>” and “</a:t>
            </a:r>
            <a:r>
              <a:rPr lang="en-US" altLang="en-US" b="1"/>
              <a:t>schedule resources</a:t>
            </a:r>
            <a:r>
              <a:rPr lang="en-US" altLang="en-US"/>
              <a:t>”</a:t>
            </a:r>
          </a:p>
          <a:p>
            <a:pPr lvl="1"/>
            <a:r>
              <a:rPr lang="en-US" altLang="en-US"/>
              <a:t>Solution - separate critical and non-critical performance computation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2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0248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01875" y="463463"/>
            <a:ext cx="5441776" cy="754062"/>
          </a:xfrm>
        </p:spPr>
        <p:txBody>
          <a:bodyPr>
            <a:normAutofit/>
          </a:bodyPr>
          <a:lstStyle/>
          <a:p>
            <a:r>
              <a:rPr lang="en-US" altLang="en-US" dirty="0"/>
              <a:t>Performance Tactics</a:t>
            </a:r>
          </a:p>
        </p:txBody>
      </p:sp>
      <p:pic>
        <p:nvPicPr>
          <p:cNvPr id="9219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8550" y="1447800"/>
            <a:ext cx="7048500" cy="4122738"/>
          </a:xfrm>
        </p:spPr>
      </p:pic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4495800" y="5105400"/>
            <a:ext cx="2057400" cy="3810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1981200" y="4724400"/>
            <a:ext cx="1676400" cy="6096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161145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38213" y="463463"/>
            <a:ext cx="7181850" cy="112107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3: Generate a Design Solution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Modifiability</a:t>
            </a:r>
          </a:p>
          <a:p>
            <a:pPr lvl="1"/>
            <a:r>
              <a:rPr lang="en-US" altLang="en-US"/>
              <a:t>Primarily concerned with </a:t>
            </a:r>
            <a:r>
              <a:rPr lang="en-US" altLang="en-US" b="1"/>
              <a:t>changes at build time</a:t>
            </a:r>
            <a:r>
              <a:rPr lang="en-US" altLang="en-US"/>
              <a:t>, not runtime</a:t>
            </a:r>
          </a:p>
          <a:p>
            <a:pPr lvl="1"/>
            <a:r>
              <a:rPr lang="en-US" altLang="en-US"/>
              <a:t>Need tactics to support  </a:t>
            </a:r>
            <a:r>
              <a:rPr lang="en-US" altLang="en-US" b="1"/>
              <a:t>separation of responsibilities to localize changes</a:t>
            </a:r>
          </a:p>
          <a:p>
            <a:pPr lvl="2"/>
            <a:r>
              <a:rPr lang="en-US" altLang="en-US"/>
              <a:t>Increase cohesion, reduce coupling </a:t>
            </a:r>
          </a:p>
          <a:p>
            <a:pPr lvl="1"/>
            <a:r>
              <a:rPr lang="en-US" altLang="en-US" sz="2000"/>
              <a:t>Choose </a:t>
            </a:r>
            <a:r>
              <a:rPr lang="en-US" altLang="en-US" sz="2000" b="1"/>
              <a:t>“increase semantic coherence”, “encapsulation”, and “abstract common services” </a:t>
            </a:r>
            <a:r>
              <a:rPr lang="en-US" altLang="en-US" sz="2000"/>
              <a:t>as our tactics</a:t>
            </a:r>
          </a:p>
          <a:p>
            <a:pPr lvl="1"/>
            <a:r>
              <a:rPr lang="en-US" altLang="en-US" sz="2000"/>
              <a:t>Solution - separate responsibilities dealing with the user interface, communication, and sensors into their own modules</a:t>
            </a:r>
          </a:p>
          <a:p>
            <a:pPr lvl="1"/>
            <a:endParaRPr lang="en-US" altLang="en-US"/>
          </a:p>
          <a:p>
            <a:pPr lvl="2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92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09685" y="504967"/>
            <a:ext cx="5583166" cy="41895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Modifiability Tactics</a:t>
            </a:r>
          </a:p>
        </p:txBody>
      </p:sp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838200" y="1295400"/>
          <a:ext cx="7797800" cy="459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784640" imgH="4606775" progId="">
                  <p:embed/>
                </p:oleObj>
              </mc:Choice>
              <mc:Fallback>
                <p:oleObj name="Visio" r:id="rId2" imgW="7784640" imgH="4606775" progId="">
                  <p:embed/>
                  <p:pic>
                    <p:nvPicPr>
                      <p:cNvPr id="1126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95400"/>
                        <a:ext cx="7797800" cy="459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048000" y="3429000"/>
            <a:ext cx="1295400" cy="8382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solidFill>
                <a:srgbClr val="FF0000"/>
              </a:solidFill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4267200" y="3429000"/>
            <a:ext cx="1143000" cy="3810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solidFill>
                <a:srgbClr val="FF0000"/>
              </a:solidFill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4114800" y="5105400"/>
            <a:ext cx="1828800" cy="6096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631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58950" y="463463"/>
            <a:ext cx="5540375" cy="10287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Pattern for Garage Door Opener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914400" y="1676400"/>
            <a:ext cx="7162800" cy="3810000"/>
            <a:chOff x="2362200" y="2667000"/>
            <a:chExt cx="5715000" cy="30480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362200" y="2819400"/>
              <a:ext cx="2133600" cy="533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User Interface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362200" y="26670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362200" y="3886200"/>
              <a:ext cx="21336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Non-Performance-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Critical Computation</a:t>
              </a: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362200" y="37338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H="1" flipV="1">
              <a:off x="3429000" y="38100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 flipV="1">
              <a:off x="3429000" y="35814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V="1">
              <a:off x="3429000" y="3352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2362200" y="5105400"/>
              <a:ext cx="21336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Virtual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Machine</a:t>
              </a: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2362200" y="49530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H="1" flipV="1">
              <a:off x="3505200" y="4953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H="1" flipV="1">
              <a:off x="3505200" y="47244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 flipV="1">
              <a:off x="3505200" y="4495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5638800" y="3886200"/>
              <a:ext cx="24384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Performance-Critical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Computation</a:t>
              </a:r>
            </a:p>
          </p:txBody>
        </p:sp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5638800" y="37338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 flipH="1">
              <a:off x="5486400" y="4191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>
              <a:off x="5181600" y="4191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 flipH="1">
              <a:off x="4876800" y="4191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 flipH="1">
              <a:off x="4495800" y="4191000"/>
              <a:ext cx="3048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5638800" y="5105400"/>
              <a:ext cx="24384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Schedule that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Guarantees Deadlines</a:t>
              </a:r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5638800" y="49530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 flipV="1">
              <a:off x="6858000" y="4953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 flipV="1">
              <a:off x="6858000" y="47244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 flipV="1">
              <a:off x="6858000" y="4495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19842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47650" y="457200"/>
            <a:ext cx="8562975" cy="1143000"/>
          </a:xfrm>
        </p:spPr>
        <p:txBody>
          <a:bodyPr>
            <a:normAutofit fontScale="90000"/>
          </a:bodyPr>
          <a:lstStyle/>
          <a:p>
            <a:pPr marL="519113" indent="-457200"/>
            <a:r>
              <a:rPr lang="en-US" altLang="en-US" dirty="0"/>
              <a:t>Step 4: Validate Design and Refine Requirements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438400"/>
          <a:ext cx="7315200" cy="2586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224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Requirements satisfied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Done, no more refinement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558">
                <a:tc>
                  <a:txBody>
                    <a:bodyPr/>
                    <a:lstStyle/>
                    <a:p>
                      <a:r>
                        <a:rPr lang="en-US" sz="1800" dirty="0"/>
                        <a:t>Requirements not fully satisfied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Defer to the next iteration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Delegate or distribute  requirement satisfaction to sub-module elements</a:t>
                      </a:r>
                      <a:r>
                        <a:rPr lang="en-US" sz="1800" baseline="0" dirty="0"/>
                        <a:t> </a:t>
                      </a:r>
                      <a:endParaRPr lang="en-US" sz="1800" dirty="0"/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256">
                <a:tc>
                  <a:txBody>
                    <a:bodyPr/>
                    <a:lstStyle/>
                    <a:p>
                      <a:r>
                        <a:rPr lang="en-US" sz="1800" dirty="0"/>
                        <a:t>Requirements cannot be satisfied with this design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Revisit the design -  backtrack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Refine or push</a:t>
                      </a:r>
                      <a:r>
                        <a:rPr lang="en-US" sz="1800" baseline="0" dirty="0"/>
                        <a:t> back on the requirement</a:t>
                      </a:r>
                      <a:r>
                        <a:rPr lang="en-US" sz="1800" dirty="0"/>
                        <a:t> 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29" name="TextBox 7"/>
          <p:cNvSpPr txBox="1">
            <a:spLocks noChangeArrowheads="1"/>
          </p:cNvSpPr>
          <p:nvPr/>
        </p:nvSpPr>
        <p:spPr bwMode="auto">
          <a:xfrm>
            <a:off x="838200" y="1600200"/>
            <a:ext cx="799306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00000"/>
                </a:solidFill>
                <a:latin typeface="Helvetica" panose="020B0604020202020204" pitchFamily="34" charset="0"/>
              </a:rPr>
              <a:t>Test the element design for requirements satisfaction</a:t>
            </a:r>
          </a:p>
        </p:txBody>
      </p:sp>
    </p:spTree>
    <p:extLst>
      <p:ext uri="{BB962C8B-B14F-4D97-AF65-F5344CB8AC3E}">
        <p14:creationId xmlns:p14="http://schemas.microsoft.com/office/powerpoint/2010/main" val="249318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79400" y="457199"/>
            <a:ext cx="8499475" cy="120249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4: Validate Design and Refine Requirements</a:t>
            </a:r>
            <a:br>
              <a:rPr lang="en-US" altLang="en-US" dirty="0"/>
            </a:br>
            <a:r>
              <a:rPr lang="en-US" altLang="en-US" dirty="0"/>
              <a:t>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905000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ASRs Not Met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Quality attribute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Apply tactics to address tradeoff or downside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Functional responsibility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Add responsibilities to existing module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Create new</a:t>
                      </a:r>
                      <a:r>
                        <a:rPr lang="en-US" baseline="0" dirty="0"/>
                        <a:t> module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Constraint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Modify the design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Relax the constraint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356" name="TextBox 5"/>
          <p:cNvSpPr txBox="1">
            <a:spLocks noChangeArrowheads="1"/>
          </p:cNvSpPr>
          <p:nvPr/>
        </p:nvSpPr>
        <p:spPr bwMode="auto">
          <a:xfrm>
            <a:off x="1209675" y="4876800"/>
            <a:ext cx="68532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2060"/>
                </a:solidFill>
                <a:latin typeface="Helvetica" panose="020B0604020202020204" pitchFamily="34" charset="0"/>
              </a:rPr>
              <a:t>Note: Previous designs become a constraint</a:t>
            </a:r>
          </a:p>
        </p:txBody>
      </p:sp>
    </p:spTree>
    <p:extLst>
      <p:ext uri="{BB962C8B-B14F-4D97-AF65-F5344CB8AC3E}">
        <p14:creationId xmlns:p14="http://schemas.microsoft.com/office/powerpoint/2010/main" val="26113835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57175" y="457200"/>
            <a:ext cx="8543925" cy="82671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5: Repeat Until all ASRs Have Been Satisfied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>
          <a:xfrm>
            <a:off x="833437" y="2011471"/>
            <a:ext cx="7391400" cy="4122738"/>
          </a:xfrm>
        </p:spPr>
        <p:txBody>
          <a:bodyPr/>
          <a:lstStyle/>
          <a:p>
            <a:pPr marL="457200" indent="-457200"/>
            <a:r>
              <a:rPr lang="en-US" altLang="en-US" dirty="0"/>
              <a:t>If all ASR’s satisfied, done – </a:t>
            </a:r>
            <a:r>
              <a:rPr lang="en-US" altLang="en-US" b="1" dirty="0"/>
              <a:t>a workable architecture </a:t>
            </a:r>
          </a:p>
          <a:p>
            <a:pPr marL="928688" lvl="1" indent="-457200"/>
            <a:r>
              <a:rPr lang="en-US" altLang="en-US" dirty="0"/>
              <a:t>Or elaborated sufficiently for construction</a:t>
            </a:r>
          </a:p>
          <a:p>
            <a:pPr marL="928688" lvl="1" indent="-457200"/>
            <a:r>
              <a:rPr lang="en-US" altLang="en-US" dirty="0"/>
              <a:t>(or you run out of time and money)</a:t>
            </a:r>
          </a:p>
          <a:p>
            <a:pPr marL="457200" indent="-457200"/>
            <a:r>
              <a:rPr lang="en-US" altLang="en-US" dirty="0"/>
              <a:t>Otherwise …</a:t>
            </a:r>
          </a:p>
          <a:p>
            <a:pPr marL="457200" indent="-457200"/>
            <a:r>
              <a:rPr lang="en-US" altLang="en-US" dirty="0"/>
              <a:t>Repeat step 1 - choose the next (sub)element(s) to design</a:t>
            </a:r>
          </a:p>
          <a:p>
            <a:pPr marL="457200" indent="-457200"/>
            <a:r>
              <a:rPr lang="en-US" altLang="en-US" dirty="0"/>
              <a:t>Repeat steps 2-4</a:t>
            </a:r>
          </a:p>
          <a:p>
            <a:pPr marL="457200" indent="-457200"/>
            <a:r>
              <a:rPr lang="en-US" altLang="en-US" dirty="0"/>
              <a:t>As necessary refine use cases and QA scenarios as ASRs for the next design iteration</a:t>
            </a:r>
          </a:p>
          <a:p>
            <a:pPr marL="457200" indent="-4572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223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Software Architecture Design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599" y="1465263"/>
            <a:ext cx="6348413" cy="3881437"/>
          </a:xfrm>
        </p:spPr>
        <p:txBody>
          <a:bodyPr/>
          <a:lstStyle/>
          <a:p>
            <a:r>
              <a:rPr lang="en-US" altLang="en-US" dirty="0"/>
              <a:t>Architecture design is a systematic approach to making </a:t>
            </a:r>
            <a:r>
              <a:rPr lang="en-US" altLang="en-US" b="1" dirty="0"/>
              <a:t>design decisions</a:t>
            </a:r>
            <a:endParaRPr lang="en-US" altLang="en-US" b="1" dirty="0">
              <a:latin typeface="Garamond" panose="02020404030301010803" pitchFamily="18" charset="0"/>
            </a:endParaRPr>
          </a:p>
          <a:p>
            <a:endParaRPr lang="en-US" alt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8600" y="2106613"/>
          <a:ext cx="7777163" cy="3684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9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7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1034">
                <a:tc>
                  <a:txBody>
                    <a:bodyPr/>
                    <a:lstStyle/>
                    <a:p>
                      <a:r>
                        <a:rPr lang="en-US" sz="1600" dirty="0"/>
                        <a:t>Allocation of responsibilities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Allocation of </a:t>
                      </a:r>
                      <a:r>
                        <a:rPr lang="en-US" sz="1600" b="1" dirty="0"/>
                        <a:t>functional and non-functional </a:t>
                      </a:r>
                      <a:r>
                        <a:rPr lang="en-US" sz="1600" dirty="0"/>
                        <a:t>responsibilities into structural modules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084">
                <a:tc>
                  <a:txBody>
                    <a:bodyPr/>
                    <a:lstStyle/>
                    <a:p>
                      <a:r>
                        <a:rPr lang="en-US" sz="1600" dirty="0"/>
                        <a:t>Coordination model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Module interaction</a:t>
                      </a:r>
                      <a:r>
                        <a:rPr lang="en-US" sz="1600" dirty="0"/>
                        <a:t> and system </a:t>
                      </a:r>
                      <a:r>
                        <a:rPr lang="en-US" sz="1600" b="1" dirty="0"/>
                        <a:t>interfaces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084">
                <a:tc>
                  <a:txBody>
                    <a:bodyPr/>
                    <a:lstStyle/>
                    <a:p>
                      <a:r>
                        <a:rPr lang="en-US" sz="1600" dirty="0"/>
                        <a:t>Data model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</a:t>
                      </a:r>
                      <a:r>
                        <a:rPr lang="en-US" sz="1600" b="1" dirty="0"/>
                        <a:t>abstractions</a:t>
                      </a:r>
                      <a:r>
                        <a:rPr lang="en-US" sz="1600" dirty="0"/>
                        <a:t> and physical </a:t>
                      </a:r>
                      <a:r>
                        <a:rPr lang="en-US" sz="1600" b="1" dirty="0"/>
                        <a:t>organization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034">
                <a:tc>
                  <a:txBody>
                    <a:bodyPr/>
                    <a:lstStyle/>
                    <a:p>
                      <a:r>
                        <a:rPr lang="en-US" sz="1600" dirty="0"/>
                        <a:t>Resource management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Shared</a:t>
                      </a:r>
                      <a:r>
                        <a:rPr lang="en-US" sz="1600" dirty="0"/>
                        <a:t> resource(hard</a:t>
                      </a:r>
                      <a:r>
                        <a:rPr lang="en-US" sz="1600" baseline="0" dirty="0"/>
                        <a:t> and soft) </a:t>
                      </a:r>
                      <a:r>
                        <a:rPr lang="en-US" sz="1600" b="1" dirty="0"/>
                        <a:t>allocation</a:t>
                      </a:r>
                      <a:r>
                        <a:rPr lang="en-US" sz="1600" b="1" baseline="0" dirty="0"/>
                        <a:t> and utilization </a:t>
                      </a:r>
                      <a:endParaRPr lang="en-US" sz="1600" b="1" dirty="0"/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33">
                <a:tc>
                  <a:txBody>
                    <a:bodyPr/>
                    <a:lstStyle/>
                    <a:p>
                      <a:r>
                        <a:rPr lang="en-US" sz="1600" dirty="0"/>
                        <a:t>Architecture element mapping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Mapping</a:t>
                      </a:r>
                      <a:r>
                        <a:rPr lang="en-US" sz="1600" dirty="0"/>
                        <a:t> of module abstractions to </a:t>
                      </a:r>
                      <a:r>
                        <a:rPr lang="en-US" sz="1600" b="1" dirty="0"/>
                        <a:t>physical resources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034">
                <a:tc>
                  <a:txBody>
                    <a:bodyPr/>
                    <a:lstStyle/>
                    <a:p>
                      <a:r>
                        <a:rPr lang="en-US" sz="1600" dirty="0"/>
                        <a:t>Bind time decisions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Timing</a:t>
                      </a:r>
                      <a:r>
                        <a:rPr lang="en-US" sz="1600" dirty="0"/>
                        <a:t> for </a:t>
                      </a:r>
                      <a:r>
                        <a:rPr lang="en-US" sz="1600" b="1" dirty="0"/>
                        <a:t>variability</a:t>
                      </a:r>
                      <a:r>
                        <a:rPr lang="en-US" sz="1600" dirty="0"/>
                        <a:t> – development,</a:t>
                      </a:r>
                      <a:r>
                        <a:rPr lang="en-US" sz="1600" baseline="0" dirty="0"/>
                        <a:t> deployment, runtime</a:t>
                      </a:r>
                      <a:endParaRPr lang="en-US" sz="1600" dirty="0"/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084">
                <a:tc>
                  <a:txBody>
                    <a:bodyPr/>
                    <a:lstStyle/>
                    <a:p>
                      <a:r>
                        <a:rPr lang="en-US" sz="1600" dirty="0"/>
                        <a:t>Technology choices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 </a:t>
                      </a:r>
                      <a:r>
                        <a:rPr lang="en-US" sz="1600" b="1" dirty="0"/>
                        <a:t>hardware, software,  tools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174" name="TextBox 4"/>
          <p:cNvSpPr txBox="1">
            <a:spLocks noChangeArrowheads="1"/>
          </p:cNvSpPr>
          <p:nvPr/>
        </p:nvSpPr>
        <p:spPr bwMode="auto">
          <a:xfrm>
            <a:off x="2438400" y="5791200"/>
            <a:ext cx="37877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447F"/>
                </a:solidFill>
                <a:latin typeface="Helvetica" panose="020B0604020202020204" pitchFamily="34" charset="0"/>
              </a:rPr>
              <a:t>Checklist for QA Tactics Choices</a:t>
            </a:r>
          </a:p>
        </p:txBody>
      </p:sp>
    </p:spTree>
    <p:extLst>
      <p:ext uri="{BB962C8B-B14F-4D97-AF65-F5344CB8AC3E}">
        <p14:creationId xmlns:p14="http://schemas.microsoft.com/office/powerpoint/2010/main" val="27319490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89348" y="457200"/>
            <a:ext cx="7177414" cy="114613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Are the ASR’s Satisfied?</a:t>
            </a:r>
            <a:br>
              <a:rPr lang="en-US" altLang="en-US" dirty="0"/>
            </a:br>
            <a:r>
              <a:rPr lang="en-US" altLang="en-US" dirty="0"/>
              <a:t>Or is the Design Sufficient?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66800" y="1668463"/>
            <a:ext cx="7112000" cy="4122737"/>
          </a:xfrm>
        </p:spPr>
        <p:txBody>
          <a:bodyPr/>
          <a:lstStyle/>
          <a:p>
            <a:r>
              <a:rPr lang="en-US" altLang="en-US"/>
              <a:t>Device and controls differ for various products in product line</a:t>
            </a:r>
          </a:p>
          <a:p>
            <a:r>
              <a:rPr lang="en-US" altLang="en-US"/>
              <a:t>Product processors differ</a:t>
            </a:r>
          </a:p>
          <a:p>
            <a:r>
              <a:rPr lang="en-US" altLang="en-US"/>
              <a:t>Garage door descent must stop within 0.1 second after obstacle detection</a:t>
            </a:r>
          </a:p>
          <a:p>
            <a:r>
              <a:rPr lang="en-US" altLang="en-US"/>
              <a:t>Access to opener from home info system for control and diagnostics with proprietary protocol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1174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22959" y="457200"/>
            <a:ext cx="6542345" cy="107723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Next Iteration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27153"/>
            <a:ext cx="7543801" cy="40233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Define sub-modules, assign functionality</a:t>
            </a:r>
          </a:p>
          <a:p>
            <a:pPr>
              <a:defRPr/>
            </a:pPr>
            <a:r>
              <a:rPr lang="en-US" dirty="0"/>
              <a:t>Two types of virtual machine – sensors/actuators and communications modules</a:t>
            </a:r>
          </a:p>
          <a:p>
            <a:pPr>
              <a:defRPr/>
            </a:pPr>
            <a:r>
              <a:rPr lang="en-US" dirty="0"/>
              <a:t>Non-performance critical functional modules – diagnostics and normal raising/lowering the door modules</a:t>
            </a:r>
          </a:p>
          <a:p>
            <a:pPr>
              <a:defRPr/>
            </a:pPr>
            <a:r>
              <a:rPr lang="en-US" dirty="0"/>
              <a:t>Obstacle detection and halting the door functions assigned to performance critical module</a:t>
            </a:r>
          </a:p>
          <a:p>
            <a:pPr>
              <a:defRPr/>
            </a:pPr>
            <a:r>
              <a:rPr lang="en-US" dirty="0"/>
              <a:t>Connections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38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80836" y="538369"/>
            <a:ext cx="6960230" cy="76697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Next Iteration Design Decomposition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1032353" y="1869509"/>
            <a:ext cx="7086600" cy="3733800"/>
            <a:chOff x="1752600" y="2286000"/>
            <a:chExt cx="6781800" cy="35052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038600" y="2286000"/>
              <a:ext cx="1905000" cy="533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dirty="0"/>
                <a:t>User Interface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752600" y="3505200"/>
              <a:ext cx="16002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Diagnose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752600" y="33528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 flipV="1">
              <a:off x="5029200" y="32004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5029200" y="30480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5029200" y="28194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752600" y="4953000"/>
              <a:ext cx="16764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Communication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Virtual Machine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752600" y="48006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 flipV="1">
              <a:off x="3505200" y="4953000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 flipV="1">
              <a:off x="5029200" y="3352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667000" y="4114800"/>
              <a:ext cx="0" cy="2286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114800" y="3505200"/>
              <a:ext cx="18288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Raising/Lowering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Door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114800" y="33528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H="1">
              <a:off x="6477000" y="3810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H="1">
              <a:off x="6248400" y="3810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5943600" y="38100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572000" y="4953000"/>
              <a:ext cx="17526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Sensor/Actuator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Virtual Machine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4572000" y="48006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6858000" y="4953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7467600" y="43434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7467600" y="4114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6629400" y="3505200"/>
              <a:ext cx="17526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Obstacle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Detection</a:t>
              </a: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781800" y="4953000"/>
              <a:ext cx="1752600" cy="8382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Scheduler that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Guarantees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Deadlines</a:t>
              </a:r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6629400" y="3352800"/>
              <a:ext cx="3048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6781800" y="4800600"/>
              <a:ext cx="3048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7467600" y="4572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>
              <a:off x="7467600" y="48006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3" name="Line 35"/>
            <p:cNvSpPr>
              <a:spLocks noChangeShapeType="1"/>
            </p:cNvSpPr>
            <p:nvPr/>
          </p:nvSpPr>
          <p:spPr bwMode="auto">
            <a:xfrm>
              <a:off x="2667000" y="44196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5105400" y="4572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2667000" y="4724400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V="1">
              <a:off x="5105400" y="48006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7" name="Line 42"/>
            <p:cNvSpPr>
              <a:spLocks noChangeShapeType="1"/>
            </p:cNvSpPr>
            <p:nvPr/>
          </p:nvSpPr>
          <p:spPr bwMode="auto">
            <a:xfrm flipH="1">
              <a:off x="24384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2438400" y="44958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438400" y="46482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>
              <a:off x="2438400" y="48006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>
              <a:off x="28956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2" name="Line 48"/>
            <p:cNvSpPr>
              <a:spLocks noChangeShapeType="1"/>
            </p:cNvSpPr>
            <p:nvPr/>
          </p:nvSpPr>
          <p:spPr bwMode="auto">
            <a:xfrm>
              <a:off x="3048000" y="4495800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3" name="Line 49"/>
            <p:cNvSpPr>
              <a:spLocks noChangeShapeType="1"/>
            </p:cNvSpPr>
            <p:nvPr/>
          </p:nvSpPr>
          <p:spPr bwMode="auto">
            <a:xfrm>
              <a:off x="30480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4" name="Line 51"/>
            <p:cNvSpPr>
              <a:spLocks noChangeShapeType="1"/>
            </p:cNvSpPr>
            <p:nvPr/>
          </p:nvSpPr>
          <p:spPr bwMode="auto">
            <a:xfrm>
              <a:off x="32004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5" name="Line 53"/>
            <p:cNvSpPr>
              <a:spLocks noChangeShapeType="1"/>
            </p:cNvSpPr>
            <p:nvPr/>
          </p:nvSpPr>
          <p:spPr bwMode="auto">
            <a:xfrm>
              <a:off x="3352800" y="44958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6" name="Line 55"/>
            <p:cNvSpPr>
              <a:spLocks noChangeShapeType="1"/>
            </p:cNvSpPr>
            <p:nvPr/>
          </p:nvSpPr>
          <p:spPr bwMode="auto">
            <a:xfrm>
              <a:off x="35814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7" name="Line 57"/>
            <p:cNvSpPr>
              <a:spLocks noChangeShapeType="1"/>
            </p:cNvSpPr>
            <p:nvPr/>
          </p:nvSpPr>
          <p:spPr bwMode="auto">
            <a:xfrm>
              <a:off x="3733800" y="44958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8" name="Line 58"/>
            <p:cNvSpPr>
              <a:spLocks noChangeShapeType="1"/>
            </p:cNvSpPr>
            <p:nvPr/>
          </p:nvSpPr>
          <p:spPr bwMode="auto">
            <a:xfrm>
              <a:off x="4038600" y="44958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9" name="Line 60"/>
            <p:cNvSpPr>
              <a:spLocks noChangeShapeType="1"/>
            </p:cNvSpPr>
            <p:nvPr/>
          </p:nvSpPr>
          <p:spPr bwMode="auto">
            <a:xfrm>
              <a:off x="43434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0" name="Line 61"/>
            <p:cNvSpPr>
              <a:spLocks noChangeShapeType="1"/>
            </p:cNvSpPr>
            <p:nvPr/>
          </p:nvSpPr>
          <p:spPr bwMode="auto">
            <a:xfrm>
              <a:off x="44958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1" name="Line 62"/>
            <p:cNvSpPr>
              <a:spLocks noChangeShapeType="1"/>
            </p:cNvSpPr>
            <p:nvPr/>
          </p:nvSpPr>
          <p:spPr bwMode="auto">
            <a:xfrm>
              <a:off x="46482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2" name="Line 64"/>
            <p:cNvSpPr>
              <a:spLocks noChangeShapeType="1"/>
            </p:cNvSpPr>
            <p:nvPr/>
          </p:nvSpPr>
          <p:spPr bwMode="auto">
            <a:xfrm>
              <a:off x="4800600" y="44958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3" name="Line 69"/>
            <p:cNvSpPr>
              <a:spLocks noChangeShapeType="1"/>
            </p:cNvSpPr>
            <p:nvPr/>
          </p:nvSpPr>
          <p:spPr bwMode="auto">
            <a:xfrm>
              <a:off x="50292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4" name="Line 70"/>
            <p:cNvSpPr>
              <a:spLocks noChangeShapeType="1"/>
            </p:cNvSpPr>
            <p:nvPr/>
          </p:nvSpPr>
          <p:spPr bwMode="auto">
            <a:xfrm flipV="1">
              <a:off x="4572000" y="44196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5" name="Line 72"/>
            <p:cNvSpPr>
              <a:spLocks noChangeShapeType="1"/>
            </p:cNvSpPr>
            <p:nvPr/>
          </p:nvSpPr>
          <p:spPr bwMode="auto">
            <a:xfrm flipV="1">
              <a:off x="4572000" y="42672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6" name="Line 73"/>
            <p:cNvSpPr>
              <a:spLocks noChangeShapeType="1"/>
            </p:cNvSpPr>
            <p:nvPr/>
          </p:nvSpPr>
          <p:spPr bwMode="auto">
            <a:xfrm flipV="1">
              <a:off x="4572000" y="41148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7" name="Line 74"/>
            <p:cNvSpPr>
              <a:spLocks noChangeShapeType="1"/>
            </p:cNvSpPr>
            <p:nvPr/>
          </p:nvSpPr>
          <p:spPr bwMode="auto">
            <a:xfrm flipV="1">
              <a:off x="6172200" y="4724400"/>
              <a:ext cx="0" cy="2286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8" name="Line 75"/>
            <p:cNvSpPr>
              <a:spLocks noChangeShapeType="1"/>
            </p:cNvSpPr>
            <p:nvPr/>
          </p:nvSpPr>
          <p:spPr bwMode="auto">
            <a:xfrm flipV="1">
              <a:off x="6172200" y="4495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9" name="Line 76"/>
            <p:cNvSpPr>
              <a:spLocks noChangeShapeType="1"/>
            </p:cNvSpPr>
            <p:nvPr/>
          </p:nvSpPr>
          <p:spPr bwMode="auto">
            <a:xfrm flipV="1">
              <a:off x="6172200" y="42672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60" name="Line 77"/>
            <p:cNvSpPr>
              <a:spLocks noChangeShapeType="1"/>
            </p:cNvSpPr>
            <p:nvPr/>
          </p:nvSpPr>
          <p:spPr bwMode="auto">
            <a:xfrm flipV="1">
              <a:off x="6172200" y="40386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61" name="Line 78"/>
            <p:cNvSpPr>
              <a:spLocks noChangeShapeType="1"/>
            </p:cNvSpPr>
            <p:nvPr/>
          </p:nvSpPr>
          <p:spPr bwMode="auto">
            <a:xfrm>
              <a:off x="6172200" y="40386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62" name="Line 79"/>
            <p:cNvSpPr>
              <a:spLocks noChangeShapeType="1"/>
            </p:cNvSpPr>
            <p:nvPr/>
          </p:nvSpPr>
          <p:spPr bwMode="auto">
            <a:xfrm>
              <a:off x="6324600" y="40386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63" name="Line 80"/>
            <p:cNvSpPr>
              <a:spLocks noChangeShapeType="1"/>
            </p:cNvSpPr>
            <p:nvPr/>
          </p:nvSpPr>
          <p:spPr bwMode="auto">
            <a:xfrm>
              <a:off x="6477000" y="40386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0019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5516-2369-4312-B0A5-D3E60CC5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design the HC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FC094-178F-4657-842E-4C76EA06B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Register</a:t>
            </a:r>
          </a:p>
          <a:p>
            <a:r>
              <a:rPr lang="en-US" dirty="0"/>
              <a:t>Users select Health plan</a:t>
            </a:r>
          </a:p>
          <a:p>
            <a:r>
              <a:rPr lang="en-US" dirty="0"/>
              <a:t> - Online</a:t>
            </a:r>
          </a:p>
          <a:p>
            <a:r>
              <a:rPr lang="en-US" dirty="0"/>
              <a:t>- By Mail</a:t>
            </a:r>
          </a:p>
          <a:p>
            <a:r>
              <a:rPr lang="en-US" dirty="0"/>
              <a:t>- By phone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Software Architecture Design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Symbol" pitchFamily="18" charset="2"/>
              <a:buNone/>
              <a:defRPr/>
            </a:pPr>
            <a:r>
              <a:rPr lang="en-US" sz="2600" dirty="0">
                <a:cs typeface="Arial" panose="020B0604020202020204" pitchFamily="34" charset="0"/>
              </a:rPr>
              <a:t>Starting with requirements …</a:t>
            </a:r>
          </a:p>
          <a:p>
            <a:pPr>
              <a:buClr>
                <a:schemeClr val="tx1"/>
              </a:buClr>
              <a:defRPr/>
            </a:pPr>
            <a:r>
              <a:rPr lang="en-US" sz="2600" dirty="0">
                <a:cs typeface="Arial" panose="020B0604020202020204" pitchFamily="34" charset="0"/>
              </a:rPr>
              <a:t>Apply </a:t>
            </a:r>
            <a:r>
              <a:rPr lang="en-US" sz="2600" b="1" dirty="0">
                <a:cs typeface="Arial" panose="020B0604020202020204" pitchFamily="34" charset="0"/>
              </a:rPr>
              <a:t>design</a:t>
            </a:r>
            <a:r>
              <a:rPr lang="en-US" sz="2600" dirty="0">
                <a:cs typeface="Arial" panose="020B0604020202020204" pitchFamily="34" charset="0"/>
              </a:rPr>
              <a:t> best </a:t>
            </a:r>
            <a:r>
              <a:rPr lang="en-US" sz="2600" b="1" dirty="0">
                <a:cs typeface="Arial" panose="020B0604020202020204" pitchFamily="34" charset="0"/>
              </a:rPr>
              <a:t>practices and knowledge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sz="2300" b="1" dirty="0">
                <a:cs typeface="Arial" panose="020B0604020202020204" pitchFamily="34" charset="0"/>
              </a:rPr>
              <a:t>Patterns</a:t>
            </a:r>
            <a:r>
              <a:rPr lang="en-US" sz="2300" dirty="0">
                <a:cs typeface="Arial" panose="020B0604020202020204" pitchFamily="34" charset="0"/>
              </a:rPr>
              <a:t>– structure scaffolding based on the ASR’s; select or create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sz="2300" b="1" dirty="0">
                <a:cs typeface="Arial" panose="020B0604020202020204" pitchFamily="34" charset="0"/>
              </a:rPr>
              <a:t>Design tactics </a:t>
            </a:r>
            <a:r>
              <a:rPr lang="en-US" sz="2300" dirty="0">
                <a:cs typeface="Arial" panose="020B0604020202020204" pitchFamily="34" charset="0"/>
              </a:rPr>
              <a:t>– proven design solutions in problem context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sz="2300" b="1" dirty="0">
                <a:cs typeface="Arial" panose="020B0604020202020204" pitchFamily="34" charset="0"/>
              </a:rPr>
              <a:t>Foundational design principles and techniques </a:t>
            </a:r>
            <a:r>
              <a:rPr lang="en-US" sz="2300" dirty="0">
                <a:cs typeface="Arial" panose="020B0604020202020204" pitchFamily="34" charset="0"/>
              </a:rPr>
              <a:t>at the </a:t>
            </a:r>
            <a:r>
              <a:rPr lang="en-US" sz="2300" b="1" dirty="0">
                <a:cs typeface="Arial" panose="020B0604020202020204" pitchFamily="34" charset="0"/>
              </a:rPr>
              <a:t>module level</a:t>
            </a:r>
          </a:p>
          <a:p>
            <a:pPr>
              <a:buClr>
                <a:schemeClr val="tx1"/>
              </a:buClr>
              <a:defRPr/>
            </a:pPr>
            <a:r>
              <a:rPr lang="en-US" b="1" dirty="0">
                <a:cs typeface="Arial" panose="020B0604020202020204" pitchFamily="34" charset="0"/>
              </a:rPr>
              <a:t>Analyze design decisions</a:t>
            </a:r>
            <a:r>
              <a:rPr lang="en-US" dirty="0">
                <a:cs typeface="Arial" panose="020B0604020202020204" pitchFamily="34" charset="0"/>
              </a:rPr>
              <a:t> and refine – requirements satisfied, QA tradeoffs addressed?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b="1" dirty="0">
                <a:cs typeface="Arial" panose="020B0604020202020204" pitchFamily="34" charset="0"/>
              </a:rPr>
              <a:t>Quantitative</a:t>
            </a:r>
            <a:r>
              <a:rPr lang="en-US" dirty="0">
                <a:cs typeface="Arial" panose="020B0604020202020204" pitchFamily="34" charset="0"/>
              </a:rPr>
              <a:t> and </a:t>
            </a:r>
            <a:r>
              <a:rPr lang="en-US" b="1" dirty="0">
                <a:cs typeface="Arial" panose="020B0604020202020204" pitchFamily="34" charset="0"/>
              </a:rPr>
              <a:t>qualitative analysis</a:t>
            </a:r>
          </a:p>
          <a:p>
            <a:pPr>
              <a:buClr>
                <a:schemeClr val="tx1"/>
              </a:buClr>
              <a:defRPr/>
            </a:pPr>
            <a:r>
              <a:rPr lang="en-US" b="1" dirty="0">
                <a:cs typeface="Arial" panose="020B0604020202020204" pitchFamily="34" charset="0"/>
              </a:rPr>
              <a:t>Document</a:t>
            </a:r>
            <a:r>
              <a:rPr lang="en-US" dirty="0">
                <a:cs typeface="Arial" panose="020B0604020202020204" pitchFamily="34" charset="0"/>
              </a:rPr>
              <a:t> the structures in </a:t>
            </a:r>
            <a:r>
              <a:rPr lang="en-US" b="1" dirty="0">
                <a:cs typeface="Arial" panose="020B0604020202020204" pitchFamily="34" charset="0"/>
              </a:rPr>
              <a:t>views</a:t>
            </a:r>
            <a:r>
              <a:rPr lang="en-US" dirty="0">
                <a:cs typeface="Arial" panose="020B0604020202020204" pitchFamily="34" charset="0"/>
              </a:rPr>
              <a:t> with  supplemental information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dirty="0">
                <a:cs typeface="Arial" panose="020B0604020202020204" pitchFamily="34" charset="0"/>
              </a:rPr>
              <a:t>Module, component-connector, allocation</a:t>
            </a:r>
          </a:p>
        </p:txBody>
      </p:sp>
    </p:spTree>
    <p:extLst>
      <p:ext uri="{BB962C8B-B14F-4D97-AF65-F5344CB8AC3E}">
        <p14:creationId xmlns:p14="http://schemas.microsoft.com/office/powerpoint/2010/main" val="199867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43708"/>
          </a:xfrm>
        </p:spPr>
        <p:txBody>
          <a:bodyPr/>
          <a:lstStyle/>
          <a:p>
            <a:r>
              <a:rPr lang="en-US" altLang="en-US" dirty="0"/>
              <a:t>Attribute Driven Design</a:t>
            </a:r>
          </a:p>
        </p:txBody>
      </p:sp>
      <p:grpSp>
        <p:nvGrpSpPr>
          <p:cNvPr id="8195" name="Group 91"/>
          <p:cNvGrpSpPr>
            <a:grpSpLocks/>
          </p:cNvGrpSpPr>
          <p:nvPr/>
        </p:nvGrpSpPr>
        <p:grpSpPr bwMode="auto">
          <a:xfrm>
            <a:off x="533400" y="1447800"/>
            <a:ext cx="7848600" cy="4495800"/>
            <a:chOff x="533400" y="1447800"/>
            <a:chExt cx="7848600" cy="4495801"/>
          </a:xfrm>
        </p:grpSpPr>
        <p:sp>
          <p:nvSpPr>
            <p:cNvPr id="4" name="Rectangle 3"/>
            <p:cNvSpPr/>
            <p:nvPr/>
          </p:nvSpPr>
          <p:spPr bwMode="auto">
            <a:xfrm>
              <a:off x="533400" y="1447800"/>
              <a:ext cx="1752600" cy="9906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2971800" y="2590800"/>
              <a:ext cx="12192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2971800" y="3810001"/>
              <a:ext cx="12192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2895600" y="5105401"/>
              <a:ext cx="13716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914400" y="5105401"/>
              <a:ext cx="12192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C0000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4105" name="Rectangle 8"/>
            <p:cNvSpPr>
              <a:spLocks noChangeArrowheads="1"/>
            </p:cNvSpPr>
            <p:nvPr/>
          </p:nvSpPr>
          <p:spPr bwMode="auto">
            <a:xfrm>
              <a:off x="4999038" y="2590800"/>
              <a:ext cx="1295400" cy="838200"/>
            </a:xfrm>
            <a:prstGeom prst="rect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106" name="Rectangle 9"/>
            <p:cNvSpPr>
              <a:spLocks noChangeArrowheads="1"/>
            </p:cNvSpPr>
            <p:nvPr/>
          </p:nvSpPr>
          <p:spPr bwMode="auto">
            <a:xfrm>
              <a:off x="5075238" y="3886201"/>
              <a:ext cx="1173162" cy="685800"/>
            </a:xfrm>
            <a:prstGeom prst="rect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81800" y="1447800"/>
              <a:ext cx="14478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8204" name="TextBox 11"/>
            <p:cNvSpPr txBox="1">
              <a:spLocks noChangeArrowheads="1"/>
            </p:cNvSpPr>
            <p:nvPr/>
          </p:nvSpPr>
          <p:spPr bwMode="auto">
            <a:xfrm>
              <a:off x="533400" y="1524000"/>
              <a:ext cx="1757211" cy="867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Requirements: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Domain functions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Quality attributes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Use cases</a:t>
              </a:r>
            </a:p>
          </p:txBody>
        </p:sp>
        <p:sp>
          <p:nvSpPr>
            <p:cNvPr id="8205" name="TextBox 12"/>
            <p:cNvSpPr txBox="1">
              <a:spLocks noChangeArrowheads="1"/>
            </p:cNvSpPr>
            <p:nvPr/>
          </p:nvSpPr>
          <p:spPr bwMode="auto">
            <a:xfrm>
              <a:off x="2921752" y="2590800"/>
              <a:ext cx="128913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Drivers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Subset</a:t>
              </a:r>
            </a:p>
          </p:txBody>
        </p:sp>
        <p:sp>
          <p:nvSpPr>
            <p:cNvPr id="8206" name="TextBox 13"/>
            <p:cNvSpPr txBox="1">
              <a:spLocks noChangeArrowheads="1"/>
            </p:cNvSpPr>
            <p:nvPr/>
          </p:nvSpPr>
          <p:spPr bwMode="auto">
            <a:xfrm>
              <a:off x="3094403" y="3810000"/>
              <a:ext cx="104067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Quality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Attribute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Scenarios</a:t>
              </a:r>
            </a:p>
          </p:txBody>
        </p:sp>
        <p:sp>
          <p:nvSpPr>
            <p:cNvPr id="8207" name="TextBox 14"/>
            <p:cNvSpPr txBox="1">
              <a:spLocks noChangeArrowheads="1"/>
            </p:cNvSpPr>
            <p:nvPr/>
          </p:nvSpPr>
          <p:spPr bwMode="auto">
            <a:xfrm>
              <a:off x="914400" y="5181600"/>
              <a:ext cx="1239442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“Catalog”</a:t>
              </a:r>
            </a:p>
          </p:txBody>
        </p:sp>
        <p:sp>
          <p:nvSpPr>
            <p:cNvPr id="8208" name="TextBox 15"/>
            <p:cNvSpPr txBox="1">
              <a:spLocks noChangeArrowheads="1"/>
            </p:cNvSpPr>
            <p:nvPr/>
          </p:nvSpPr>
          <p:spPr bwMode="auto">
            <a:xfrm>
              <a:off x="2895600" y="5181600"/>
              <a:ext cx="13716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 and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tactics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selection</a:t>
              </a:r>
            </a:p>
          </p:txBody>
        </p:sp>
        <p:sp>
          <p:nvSpPr>
            <p:cNvPr id="8209" name="TextBox 16"/>
            <p:cNvSpPr txBox="1">
              <a:spLocks noChangeArrowheads="1"/>
            </p:cNvSpPr>
            <p:nvPr/>
          </p:nvSpPr>
          <p:spPr bwMode="auto">
            <a:xfrm>
              <a:off x="4940654" y="2590800"/>
              <a:ext cx="1455848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Module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decomposition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</p:txBody>
        </p:sp>
        <p:sp>
          <p:nvSpPr>
            <p:cNvPr id="8210" name="TextBox 17"/>
            <p:cNvSpPr txBox="1">
              <a:spLocks noChangeArrowheads="1"/>
            </p:cNvSpPr>
            <p:nvPr/>
          </p:nvSpPr>
          <p:spPr bwMode="auto">
            <a:xfrm>
              <a:off x="5105400" y="3886200"/>
              <a:ext cx="106679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decision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analysis</a:t>
              </a:r>
            </a:p>
          </p:txBody>
        </p:sp>
        <p:sp>
          <p:nvSpPr>
            <p:cNvPr id="8211" name="TextBox 18"/>
            <p:cNvSpPr txBox="1">
              <a:spLocks noChangeArrowheads="1"/>
            </p:cNvSpPr>
            <p:nvPr/>
          </p:nvSpPr>
          <p:spPr bwMode="auto">
            <a:xfrm>
              <a:off x="6629400" y="1524000"/>
              <a:ext cx="1752600" cy="674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 Documentation</a:t>
              </a:r>
            </a:p>
          </p:txBody>
        </p:sp>
        <p:cxnSp>
          <p:nvCxnSpPr>
            <p:cNvPr id="8212" name="Straight Arrow Connector 19"/>
            <p:cNvCxnSpPr>
              <a:cxnSpLocks noChangeShapeType="1"/>
            </p:cNvCxnSpPr>
            <p:nvPr/>
          </p:nvCxnSpPr>
          <p:spPr bwMode="auto">
            <a:xfrm>
              <a:off x="2286000" y="1600200"/>
              <a:ext cx="44958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hape 24"/>
            <p:cNvCxnSpPr>
              <a:stCxn id="8205" idx="0"/>
            </p:cNvCxnSpPr>
            <p:nvPr/>
          </p:nvCxnSpPr>
          <p:spPr bwMode="auto">
            <a:xfrm rot="16200000" flipV="1">
              <a:off x="2659857" y="1683543"/>
              <a:ext cx="533400" cy="1281113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8214" name="Straight Arrow Connector 26"/>
            <p:cNvCxnSpPr>
              <a:cxnSpLocks noChangeShapeType="1"/>
              <a:stCxn id="8197" idx="2"/>
              <a:endCxn id="8198" idx="0"/>
            </p:cNvCxnSpPr>
            <p:nvPr/>
          </p:nvCxnSpPr>
          <p:spPr bwMode="auto">
            <a:xfrm>
              <a:off x="3581400" y="3429000"/>
              <a:ext cx="0" cy="381000"/>
            </a:xfrm>
            <a:prstGeom prst="straightConnector1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5" name="Straight Arrow Connector 28"/>
            <p:cNvCxnSpPr>
              <a:cxnSpLocks noChangeShapeType="1"/>
              <a:stCxn id="8198" idx="2"/>
              <a:endCxn id="8199" idx="0"/>
            </p:cNvCxnSpPr>
            <p:nvPr/>
          </p:nvCxnSpPr>
          <p:spPr bwMode="auto">
            <a:xfrm>
              <a:off x="3581400" y="4648201"/>
              <a:ext cx="0" cy="457200"/>
            </a:xfrm>
            <a:prstGeom prst="straightConnector1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6" name="Straight Arrow Connector 31"/>
            <p:cNvCxnSpPr>
              <a:cxnSpLocks noChangeShapeType="1"/>
              <a:stCxn id="8200" idx="3"/>
              <a:endCxn id="8208" idx="1"/>
            </p:cNvCxnSpPr>
            <p:nvPr/>
          </p:nvCxnSpPr>
          <p:spPr bwMode="auto">
            <a:xfrm>
              <a:off x="2133600" y="5524501"/>
              <a:ext cx="762000" cy="26988"/>
            </a:xfrm>
            <a:prstGeom prst="straightConnector1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21" name="Shape 36"/>
            <p:cNvCxnSpPr>
              <a:cxnSpLocks noChangeShapeType="1"/>
              <a:stCxn id="8209" idx="0"/>
            </p:cNvCxnSpPr>
            <p:nvPr/>
          </p:nvCxnSpPr>
          <p:spPr bwMode="auto">
            <a:xfrm rot="16200000" flipV="1">
              <a:off x="4358482" y="1280318"/>
              <a:ext cx="533400" cy="2087563"/>
            </a:xfrm>
            <a:prstGeom prst="bentConnector2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 type="arrow" w="med" len="med"/>
              <a:tailEnd/>
            </a:ln>
          </p:spPr>
        </p:cxnSp>
        <p:cxnSp>
          <p:nvCxnSpPr>
            <p:cNvPr id="4122" name="Straight Arrow Connector 40"/>
            <p:cNvCxnSpPr>
              <a:cxnSpLocks noChangeShapeType="1"/>
              <a:stCxn id="4105" idx="2"/>
              <a:endCxn id="4106" idx="0"/>
            </p:cNvCxnSpPr>
            <p:nvPr/>
          </p:nvCxnSpPr>
          <p:spPr bwMode="auto">
            <a:xfrm>
              <a:off x="5646738" y="3429000"/>
              <a:ext cx="15875" cy="457200"/>
            </a:xfrm>
            <a:prstGeom prst="straightConnector1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46" name="Shape 45"/>
            <p:cNvCxnSpPr>
              <a:stCxn id="4106" idx="3"/>
              <a:endCxn id="11" idx="2"/>
            </p:cNvCxnSpPr>
            <p:nvPr/>
          </p:nvCxnSpPr>
          <p:spPr bwMode="auto">
            <a:xfrm flipV="1">
              <a:off x="6248400" y="2286000"/>
              <a:ext cx="1257300" cy="1943100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24" name="Elbow Connector 87"/>
            <p:cNvCxnSpPr>
              <a:cxnSpLocks noChangeShapeType="1"/>
              <a:stCxn id="8208" idx="3"/>
              <a:endCxn id="8209" idx="1"/>
            </p:cNvCxnSpPr>
            <p:nvPr/>
          </p:nvCxnSpPr>
          <p:spPr bwMode="auto">
            <a:xfrm flipV="1">
              <a:off x="4267200" y="2960688"/>
              <a:ext cx="673100" cy="259080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 type="arrow" w="med" len="med"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800093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 Driven Design Strategy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Important quality attributes affect the </a:t>
            </a:r>
            <a:r>
              <a:rPr lang="en-US" altLang="en-US" b="1" i="1"/>
              <a:t>whole</a:t>
            </a:r>
            <a:r>
              <a:rPr lang="en-US" altLang="en-US"/>
              <a:t> system</a:t>
            </a:r>
          </a:p>
          <a:p>
            <a:r>
              <a:rPr lang="en-US" altLang="en-US"/>
              <a:t>Therefore </a:t>
            </a:r>
            <a:r>
              <a:rPr lang="en-US" altLang="en-US" b="1"/>
              <a:t>design begins with the whole system</a:t>
            </a:r>
          </a:p>
          <a:p>
            <a:pPr lvl="1"/>
            <a:r>
              <a:rPr lang="en-US" altLang="en-US"/>
              <a:t>Each </a:t>
            </a:r>
            <a:r>
              <a:rPr lang="en-US" altLang="en-US" b="1"/>
              <a:t>element may inherit </a:t>
            </a:r>
            <a:r>
              <a:rPr lang="en-US" altLang="en-US"/>
              <a:t>all or part of the </a:t>
            </a:r>
            <a:r>
              <a:rPr lang="en-US" altLang="en-US" b="1"/>
              <a:t>quality attribute requirements </a:t>
            </a:r>
            <a:r>
              <a:rPr lang="en-US" altLang="en-US"/>
              <a:t>from the whole</a:t>
            </a:r>
          </a:p>
          <a:p>
            <a:r>
              <a:rPr lang="en-US" altLang="en-US"/>
              <a:t>Design to satisfy all architecturally significant requirements – one or more at a time</a:t>
            </a:r>
          </a:p>
          <a:p>
            <a:pPr lvl="1"/>
            <a:r>
              <a:rPr lang="en-US" altLang="en-US"/>
              <a:t>Quality attributes (scenarios)</a:t>
            </a:r>
          </a:p>
          <a:p>
            <a:pPr lvl="1"/>
            <a:r>
              <a:rPr lang="en-US" altLang="en-US"/>
              <a:t>Constraints and other ASR’s– e.g., legacy systems</a:t>
            </a:r>
          </a:p>
          <a:p>
            <a:pPr lvl="1"/>
            <a:r>
              <a:rPr lang="en-US" altLang="en-US"/>
              <a:t>Functional requirements (use cases)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23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 Driven Design Strategy (cont)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Initial design</a:t>
            </a:r>
            <a:r>
              <a:rPr lang="en-US" altLang="en-US"/>
              <a:t> is generated from some combination of ….</a:t>
            </a:r>
          </a:p>
          <a:p>
            <a:pPr lvl="1"/>
            <a:r>
              <a:rPr lang="en-US" altLang="en-US" b="1"/>
              <a:t>Existing</a:t>
            </a:r>
            <a:r>
              <a:rPr lang="en-US" altLang="en-US"/>
              <a:t> systems and frameworks</a:t>
            </a:r>
          </a:p>
          <a:p>
            <a:pPr lvl="1"/>
            <a:r>
              <a:rPr lang="en-US" altLang="en-US"/>
              <a:t>Architecture </a:t>
            </a:r>
            <a:r>
              <a:rPr lang="en-US" altLang="en-US" b="1"/>
              <a:t>patterns</a:t>
            </a:r>
            <a:r>
              <a:rPr lang="en-US" altLang="en-US"/>
              <a:t> and tactics </a:t>
            </a:r>
            <a:r>
              <a:rPr lang="en-US" altLang="en-US" b="1"/>
              <a:t>selected</a:t>
            </a:r>
            <a:r>
              <a:rPr lang="en-US" altLang="en-US"/>
              <a:t> to satisfy quality attributes</a:t>
            </a:r>
          </a:p>
          <a:p>
            <a:pPr lvl="1"/>
            <a:r>
              <a:rPr lang="en-US" altLang="en-US" b="1"/>
              <a:t>Domain functions (use cases)</a:t>
            </a:r>
            <a:r>
              <a:rPr lang="en-US" altLang="en-US"/>
              <a:t> </a:t>
            </a:r>
            <a:r>
              <a:rPr lang="en-US" altLang="en-US" b="1"/>
              <a:t>allocated</a:t>
            </a:r>
            <a:r>
              <a:rPr lang="en-US" altLang="en-US"/>
              <a:t> to modules provided by the pattern and associated tactics</a:t>
            </a:r>
          </a:p>
          <a:p>
            <a:r>
              <a:rPr lang="en-US" altLang="en-US" b="1"/>
              <a:t>Test the initial design</a:t>
            </a:r>
            <a:r>
              <a:rPr lang="en-US" altLang="en-US"/>
              <a:t> – does it satisfy requirements?</a:t>
            </a:r>
          </a:p>
          <a:p>
            <a:pPr lvl="1"/>
            <a:r>
              <a:rPr lang="en-US" altLang="en-US"/>
              <a:t>Use</a:t>
            </a:r>
            <a:r>
              <a:rPr lang="en-US" altLang="en-US" b="1"/>
              <a:t> analysis techniques </a:t>
            </a:r>
            <a:r>
              <a:rPr lang="en-US" altLang="en-US"/>
              <a:t>( future topic) and </a:t>
            </a:r>
            <a:r>
              <a:rPr lang="en-US" altLang="en-US" b="1"/>
              <a:t>checklists</a:t>
            </a:r>
            <a:r>
              <a:rPr lang="en-US" altLang="en-US"/>
              <a:t> of ASR requirements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79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 Driven Design Strategy (cont)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Refine</a:t>
            </a:r>
            <a:r>
              <a:rPr lang="en-US" altLang="en-US"/>
              <a:t> </a:t>
            </a:r>
            <a:r>
              <a:rPr lang="en-US" altLang="en-US" b="1"/>
              <a:t>initial design</a:t>
            </a:r>
            <a:r>
              <a:rPr lang="en-US" altLang="en-US"/>
              <a:t> by addressing missing requirements and applying other design tactics</a:t>
            </a:r>
          </a:p>
          <a:p>
            <a:r>
              <a:rPr lang="en-US" altLang="en-US" b="1"/>
              <a:t>Recursive decomposition </a:t>
            </a:r>
            <a:r>
              <a:rPr lang="en-US" altLang="en-US"/>
              <a:t> - for some subsystem of the system…</a:t>
            </a:r>
          </a:p>
          <a:p>
            <a:pPr lvl="1"/>
            <a:r>
              <a:rPr lang="en-US" altLang="en-US"/>
              <a:t>Repeat the process</a:t>
            </a:r>
          </a:p>
          <a:p>
            <a:r>
              <a:rPr lang="en-US" altLang="en-US"/>
              <a:t>When do you declare victory?</a:t>
            </a:r>
          </a:p>
          <a:p>
            <a:pPr lvl="1"/>
            <a:r>
              <a:rPr lang="en-US" altLang="en-US"/>
              <a:t>All ASRs are satisfied</a:t>
            </a:r>
          </a:p>
          <a:p>
            <a:pPr lvl="1"/>
            <a:r>
              <a:rPr lang="en-US" altLang="en-US"/>
              <a:t>Out of time and money – construction will refine</a:t>
            </a:r>
          </a:p>
          <a:p>
            <a:pPr lvl="1"/>
            <a:endParaRPr lang="en-US" altLang="en-US"/>
          </a:p>
          <a:p>
            <a:endParaRPr lang="en-US" altLang="en-US"/>
          </a:p>
        </p:txBody>
      </p:sp>
      <p:pic>
        <p:nvPicPr>
          <p:cNvPr id="11268" name="Picture 13" descr="Picture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724400"/>
            <a:ext cx="406717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463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13045</TotalTime>
  <Words>2064</Words>
  <Application>Microsoft Office PowerPoint</Application>
  <PresentationFormat>On-screen Show (4:3)</PresentationFormat>
  <Paragraphs>405</Paragraphs>
  <Slides>43</Slides>
  <Notes>3</Notes>
  <HiddenSlides>2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Calibri Light</vt:lpstr>
      <vt:lpstr>Garamond</vt:lpstr>
      <vt:lpstr>Helvetica</vt:lpstr>
      <vt:lpstr>Symbol</vt:lpstr>
      <vt:lpstr>Times New Roman</vt:lpstr>
      <vt:lpstr>Retrospect</vt:lpstr>
      <vt:lpstr>Visio</vt:lpstr>
      <vt:lpstr>Architecture Design</vt:lpstr>
      <vt:lpstr>Topics</vt:lpstr>
      <vt:lpstr>Software Architecture Design Reference Model</vt:lpstr>
      <vt:lpstr>Software Architecture Design</vt:lpstr>
      <vt:lpstr>Software Architecture Design</vt:lpstr>
      <vt:lpstr>Attribute Driven Design</vt:lpstr>
      <vt:lpstr>Attribute Driven Design Strategy</vt:lpstr>
      <vt:lpstr>Attribute Driven Design Strategy (cont)</vt:lpstr>
      <vt:lpstr>Attribute Driven Design Strategy (cont)</vt:lpstr>
      <vt:lpstr>Attribute Driven Design “Strategy”</vt:lpstr>
      <vt:lpstr>Function Driven Design</vt:lpstr>
      <vt:lpstr>Functionality-Based Architectural Design</vt:lpstr>
      <vt:lpstr>Estimate Quality Attributes</vt:lpstr>
      <vt:lpstr>Architecture Transformation</vt:lpstr>
      <vt:lpstr>Issues</vt:lpstr>
      <vt:lpstr>Foundational Architecture Design Techniques</vt:lpstr>
      <vt:lpstr>Some Historical Perspective</vt:lpstr>
      <vt:lpstr>Fundamental Principles and Techniques   of Software Construction</vt:lpstr>
      <vt:lpstr>Software Partitioning Strategies (e.g.) (Separation of Concerns)</vt:lpstr>
      <vt:lpstr>Additional Notes</vt:lpstr>
      <vt:lpstr>Modularity and Software Cost</vt:lpstr>
      <vt:lpstr>Software Changeability and  Dependency Management </vt:lpstr>
      <vt:lpstr>Integration Strategies</vt:lpstr>
      <vt:lpstr>Unit Operations</vt:lpstr>
      <vt:lpstr>Unit Operations</vt:lpstr>
      <vt:lpstr>Software Architecture Design Example</vt:lpstr>
      <vt:lpstr>Garage Door Example</vt:lpstr>
      <vt:lpstr>Step 1: Choose a System Element to Design</vt:lpstr>
      <vt:lpstr>Step 2: Identify the ASRs (Architecturally Significant Requirements)  </vt:lpstr>
      <vt:lpstr>Step 2: Identify the ASRs (cont)</vt:lpstr>
      <vt:lpstr>Step 3: Generate a Design Solution For the Chosen Element</vt:lpstr>
      <vt:lpstr>Step 3: Generate a Design Solution (cont)</vt:lpstr>
      <vt:lpstr>Performance Tactics</vt:lpstr>
      <vt:lpstr>Step 3: Generate a Design Solution (cont)</vt:lpstr>
      <vt:lpstr>Modifiability Tactics</vt:lpstr>
      <vt:lpstr>Pattern for Garage Door Opener</vt:lpstr>
      <vt:lpstr>Step 4: Validate Design and Refine Requirements</vt:lpstr>
      <vt:lpstr>Step 4: Validate Design and Refine Requirements  (cont)</vt:lpstr>
      <vt:lpstr>Step 5: Repeat Until all ASRs Have Been Satisfied</vt:lpstr>
      <vt:lpstr>Are the ASR’s Satisfied? Or is the Design Sufficient?</vt:lpstr>
      <vt:lpstr>Next Iteration Decomposition</vt:lpstr>
      <vt:lpstr>Next Iteration Design Decomposition</vt:lpstr>
      <vt:lpstr>Lets design the HC system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Kal Rabb</cp:lastModifiedBy>
  <cp:revision>304</cp:revision>
  <dcterms:created xsi:type="dcterms:W3CDTF">2008-08-31T22:21:19Z</dcterms:created>
  <dcterms:modified xsi:type="dcterms:W3CDTF">2024-10-30T13:04:07Z</dcterms:modified>
</cp:coreProperties>
</file>